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6"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52"/>
        <a:ea typeface="Arial" charset="-52"/>
        <a:cs typeface="Arial" charset="-52"/>
      </a:defRPr>
    </a:lvl1pPr>
    <a:lvl2pPr marL="457200" algn="l" rtl="0" fontAlgn="base">
      <a:spcBef>
        <a:spcPct val="0"/>
      </a:spcBef>
      <a:spcAft>
        <a:spcPct val="0"/>
      </a:spcAft>
      <a:defRPr kern="1200">
        <a:solidFill>
          <a:schemeClr val="tx1"/>
        </a:solidFill>
        <a:latin typeface="Arial" charset="-52"/>
        <a:ea typeface="Arial" charset="-52"/>
        <a:cs typeface="Arial" charset="-52"/>
      </a:defRPr>
    </a:lvl2pPr>
    <a:lvl3pPr marL="914400" algn="l" rtl="0" fontAlgn="base">
      <a:spcBef>
        <a:spcPct val="0"/>
      </a:spcBef>
      <a:spcAft>
        <a:spcPct val="0"/>
      </a:spcAft>
      <a:defRPr kern="1200">
        <a:solidFill>
          <a:schemeClr val="tx1"/>
        </a:solidFill>
        <a:latin typeface="Arial" charset="-52"/>
        <a:ea typeface="Arial" charset="-52"/>
        <a:cs typeface="Arial" charset="-52"/>
      </a:defRPr>
    </a:lvl3pPr>
    <a:lvl4pPr marL="1371600" algn="l" rtl="0" fontAlgn="base">
      <a:spcBef>
        <a:spcPct val="0"/>
      </a:spcBef>
      <a:spcAft>
        <a:spcPct val="0"/>
      </a:spcAft>
      <a:defRPr kern="1200">
        <a:solidFill>
          <a:schemeClr val="tx1"/>
        </a:solidFill>
        <a:latin typeface="Arial" charset="-52"/>
        <a:ea typeface="Arial" charset="-52"/>
        <a:cs typeface="Arial" charset="-52"/>
      </a:defRPr>
    </a:lvl4pPr>
    <a:lvl5pPr marL="1828800" algn="l" rtl="0" fontAlgn="base">
      <a:spcBef>
        <a:spcPct val="0"/>
      </a:spcBef>
      <a:spcAft>
        <a:spcPct val="0"/>
      </a:spcAft>
      <a:defRPr kern="1200">
        <a:solidFill>
          <a:schemeClr val="tx1"/>
        </a:solidFill>
        <a:latin typeface="Arial" charset="-52"/>
        <a:ea typeface="Arial" charset="-52"/>
        <a:cs typeface="Arial" charset="-52"/>
      </a:defRPr>
    </a:lvl5pPr>
    <a:lvl6pPr marL="2286000" algn="l" defTabSz="457200" rtl="0" eaLnBrk="1" latinLnBrk="0" hangingPunct="1">
      <a:defRPr kern="1200">
        <a:solidFill>
          <a:schemeClr val="tx1"/>
        </a:solidFill>
        <a:latin typeface="Arial" charset="-52"/>
        <a:ea typeface="Arial" charset="-52"/>
        <a:cs typeface="Arial" charset="-52"/>
      </a:defRPr>
    </a:lvl6pPr>
    <a:lvl7pPr marL="2743200" algn="l" defTabSz="457200" rtl="0" eaLnBrk="1" latinLnBrk="0" hangingPunct="1">
      <a:defRPr kern="1200">
        <a:solidFill>
          <a:schemeClr val="tx1"/>
        </a:solidFill>
        <a:latin typeface="Arial" charset="-52"/>
        <a:ea typeface="Arial" charset="-52"/>
        <a:cs typeface="Arial" charset="-52"/>
      </a:defRPr>
    </a:lvl7pPr>
    <a:lvl8pPr marL="3200400" algn="l" defTabSz="457200" rtl="0" eaLnBrk="1" latinLnBrk="0" hangingPunct="1">
      <a:defRPr kern="1200">
        <a:solidFill>
          <a:schemeClr val="tx1"/>
        </a:solidFill>
        <a:latin typeface="Arial" charset="-52"/>
        <a:ea typeface="Arial" charset="-52"/>
        <a:cs typeface="Arial" charset="-52"/>
      </a:defRPr>
    </a:lvl8pPr>
    <a:lvl9pPr marL="3657600" algn="l" defTabSz="457200" rtl="0" eaLnBrk="1" latinLnBrk="0" hangingPunct="1">
      <a:defRPr kern="1200">
        <a:solidFill>
          <a:schemeClr val="tx1"/>
        </a:solidFill>
        <a:latin typeface="Arial" charset="-52"/>
        <a:ea typeface="Arial" charset="-52"/>
        <a:cs typeface="Arial" charset="-52"/>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6" d="100"/>
          <a:sy n="96" d="100"/>
        </p:scale>
        <p:origin x="-70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a:lstStyle>
            <a:lvl1pPr>
              <a:defRPr/>
            </a:lvl1pPr>
          </a:lstStyle>
          <a:p>
            <a:fld id="{408CDEF7-4806-E54D-B83B-1E27127A8359}" type="datetimeFigureOut">
              <a:rPr lang="en-US"/>
              <a:pPr/>
              <a:t>2/17/17</a:t>
            </a:fld>
            <a:endParaRPr lang="en-US"/>
          </a:p>
        </p:txBody>
      </p:sp>
      <p:sp>
        <p:nvSpPr>
          <p:cNvPr id="6" name="Slide Number Placeholder 10"/>
          <p:cNvSpPr>
            <a:spLocks noGrp="1"/>
          </p:cNvSpPr>
          <p:nvPr>
            <p:ph type="sldNum" sz="quarter" idx="11"/>
          </p:nvPr>
        </p:nvSpPr>
        <p:spPr>
          <a:xfrm>
            <a:off x="8639175" y="6508750"/>
            <a:ext cx="463550" cy="274638"/>
          </a:xfrm>
        </p:spPr>
        <p:txBody>
          <a:bodyPr/>
          <a:lstStyle>
            <a:lvl1pPr>
              <a:defRPr/>
            </a:lvl1pPr>
          </a:lstStyle>
          <a:p>
            <a:fld id="{1E52FF42-887F-4A49-9726-85B50F8E27F8}" type="slidenum">
              <a:rPr lang="en-US"/>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fld id="{D319546A-49A1-6A40-BA52-03789B342525}" type="datetimeFigureOut">
              <a:rPr lang="en-US"/>
              <a:pPr/>
              <a:t>2/17/17</a:t>
            </a:fld>
            <a:endParaRPr lang="en-US"/>
          </a:p>
        </p:txBody>
      </p:sp>
      <p:sp>
        <p:nvSpPr>
          <p:cNvPr id="6" name="Slide Number Placeholder 22"/>
          <p:cNvSpPr>
            <a:spLocks noGrp="1"/>
          </p:cNvSpPr>
          <p:nvPr>
            <p:ph type="sldNum" sz="quarter" idx="12"/>
          </p:nvPr>
        </p:nvSpPr>
        <p:spPr/>
        <p:txBody>
          <a:bodyPr/>
          <a:lstStyle>
            <a:lvl1pPr>
              <a:defRPr/>
            </a:lvl1pPr>
          </a:lstStyle>
          <a:p>
            <a:fld id="{B1EF2B47-0DEB-864A-B713-5EA71AF7F97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fld id="{25A17F6F-4073-1848-9088-32C7F76C199D}" type="datetimeFigureOut">
              <a:rPr lang="en-US"/>
              <a:pPr/>
              <a:t>2/17/17</a:t>
            </a:fld>
            <a:endParaRPr lang="en-US"/>
          </a:p>
        </p:txBody>
      </p:sp>
      <p:sp>
        <p:nvSpPr>
          <p:cNvPr id="6" name="Slide Number Placeholder 22"/>
          <p:cNvSpPr>
            <a:spLocks noGrp="1"/>
          </p:cNvSpPr>
          <p:nvPr>
            <p:ph type="sldNum" sz="quarter" idx="12"/>
          </p:nvPr>
        </p:nvSpPr>
        <p:spPr/>
        <p:txBody>
          <a:bodyPr/>
          <a:lstStyle>
            <a:lvl1pPr>
              <a:defRPr/>
            </a:lvl1pPr>
          </a:lstStyle>
          <a:p>
            <a:fld id="{EC1B6280-0495-DF47-A2EF-5FBF82C580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588963" y="1423988"/>
            <a:ext cx="8001000" cy="9525"/>
          </a:xfrm>
          <a:prstGeom prst="rect">
            <a:avLst/>
          </a:prstGeom>
          <a:solidFill>
            <a:schemeClr val="accent1"/>
          </a:solidFill>
          <a:ln w="38100" cap="rnd">
            <a:noFill/>
            <a:miter lim="800000"/>
            <a:headEnd/>
            <a:tailEnd/>
          </a:ln>
          <a:effectLst>
            <a:outerShdw blurRad="63500" dist="12900" dir="5400000" algn="tl"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12A956E-0BAF-DC46-B401-E72997453FDA}" type="datetimeFigureOut">
              <a:rPr lang="en-US"/>
              <a:pPr/>
              <a:t>2/17/17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BF34004-8A7E-EB43-A00B-BF766D067E5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000125" y="3267075"/>
            <a:ext cx="7407275" cy="9525"/>
          </a:xfrm>
          <a:prstGeom prst="rect">
            <a:avLst/>
          </a:prstGeom>
          <a:solidFill>
            <a:schemeClr val="accent1"/>
          </a:solidFill>
          <a:ln w="38100" cap="rnd">
            <a:noFill/>
            <a:miter lim="800000"/>
            <a:headEnd/>
            <a:tailEnd/>
          </a:ln>
          <a:effectLst>
            <a:outerShdw blurRad="63500" dist="12900" dir="5400000" algn="tl"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a:lstStyle>
            <a:lvl1pPr>
              <a:defRPr/>
            </a:lvl1pPr>
          </a:lstStyle>
          <a:p>
            <a:fld id="{10C5A344-0113-1344-B721-DA8FE4E69D71}" type="datetimeFigureOut">
              <a:rPr lang="en-US"/>
              <a:pPr/>
              <a:t>2/17/17</a:t>
            </a:fld>
            <a:endParaRPr lang="en-US"/>
          </a:p>
        </p:txBody>
      </p:sp>
      <p:sp>
        <p:nvSpPr>
          <p:cNvPr id="6" name="Slide Number Placeholder 8"/>
          <p:cNvSpPr>
            <a:spLocks noGrp="1"/>
          </p:cNvSpPr>
          <p:nvPr>
            <p:ph type="sldNum" sz="quarter" idx="11"/>
          </p:nvPr>
        </p:nvSpPr>
        <p:spPr>
          <a:xfrm>
            <a:off x="8639175" y="6513513"/>
            <a:ext cx="463550" cy="274637"/>
          </a:xfrm>
        </p:spPr>
        <p:txBody>
          <a:bodyPr/>
          <a:lstStyle>
            <a:lvl1pPr>
              <a:defRPr/>
            </a:lvl1pPr>
          </a:lstStyle>
          <a:p>
            <a:fld id="{E20156DD-8BBA-D34E-9336-2D6EF960D913}" type="slidenum">
              <a:rPr lang="en-US"/>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588963" y="1423988"/>
            <a:ext cx="8001000" cy="9525"/>
          </a:xfrm>
          <a:prstGeom prst="rect">
            <a:avLst/>
          </a:prstGeom>
          <a:solidFill>
            <a:schemeClr val="accent1"/>
          </a:solidFill>
          <a:ln w="38100" cap="rnd">
            <a:noFill/>
            <a:miter lim="800000"/>
            <a:headEnd/>
            <a:tailEnd/>
          </a:ln>
          <a:effectLst>
            <a:outerShdw blurRad="63500" dist="12900" dir="5400000" algn="tl"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fld id="{BB86EA31-A5FF-924F-BA49-4196B75EAFBE}" type="datetimeFigureOut">
              <a:rPr lang="en-US"/>
              <a:pPr/>
              <a:t>2/17/17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lstStyle>
          <a:p>
            <a:fld id="{72F1DC41-B0D6-7548-8D3E-7C9847346A9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7" name="Rectangle 6"/>
          <p:cNvSpPr>
            <a:spLocks noChangeArrowheads="1"/>
          </p:cNvSpPr>
          <p:nvPr/>
        </p:nvSpPr>
        <p:spPr bwMode="auto">
          <a:xfrm>
            <a:off x="617538" y="2165350"/>
            <a:ext cx="3748087" cy="9525"/>
          </a:xfrm>
          <a:prstGeom prst="rect">
            <a:avLst/>
          </a:prstGeom>
          <a:solidFill>
            <a:schemeClr val="accent1"/>
          </a:solidFill>
          <a:ln w="38100" cap="rnd">
            <a:noFill/>
            <a:miter lim="800000"/>
            <a:headEnd/>
            <a:tailEnd/>
          </a:ln>
          <a:effectLst>
            <a:outerShdw blurRad="63500" dist="12900" dir="5400000" algn="tl" rotWithShape="0">
              <a:srgbClr val="000000">
                <a:alpha val="75000"/>
              </a:srgbClr>
            </a:outerShdw>
          </a:effectLst>
        </p:spPr>
        <p:txBody>
          <a:bodyPr anchor="b">
            <a:prstTxWarp prst="textNoShape">
              <a:avLst/>
            </a:prstTxWarp>
          </a:bodyPr>
          <a:lstStyle/>
          <a:p>
            <a:pPr algn="ctr">
              <a:defRPr/>
            </a:pPr>
            <a:endParaRPr lang="en-US">
              <a:solidFill>
                <a:schemeClr val="lt1"/>
              </a:solidFill>
              <a:latin typeface="+mn-lt"/>
              <a:ea typeface="+mn-ea"/>
              <a:cs typeface="+mn-cs"/>
            </a:endParaRPr>
          </a:p>
        </p:txBody>
      </p:sp>
      <p:sp>
        <p:nvSpPr>
          <p:cNvPr id="8" name="Rectangle 7"/>
          <p:cNvSpPr>
            <a:spLocks noChangeArrowheads="1"/>
          </p:cNvSpPr>
          <p:nvPr/>
        </p:nvSpPr>
        <p:spPr bwMode="auto">
          <a:xfrm>
            <a:off x="4800600" y="2165350"/>
            <a:ext cx="3749675" cy="9525"/>
          </a:xfrm>
          <a:prstGeom prst="rect">
            <a:avLst/>
          </a:prstGeom>
          <a:solidFill>
            <a:schemeClr val="accent1"/>
          </a:solidFill>
          <a:ln w="38100" cap="rnd">
            <a:noFill/>
            <a:miter lim="800000"/>
            <a:headEnd/>
            <a:tailEnd/>
          </a:ln>
          <a:effectLst>
            <a:outerShdw blurRad="63500" dist="12900" dir="5400000" algn="tl" rotWithShape="0">
              <a:srgbClr val="000000">
                <a:alpha val="75000"/>
              </a:srgbClr>
            </a:outerShdw>
          </a:effectLst>
        </p:spPr>
        <p:txBody>
          <a:bodyPr anchor="b">
            <a:prstTxWarp prst="textNoShape">
              <a:avLst/>
            </a:prstTxWarp>
          </a:bodyPr>
          <a:lstStyle/>
          <a:p>
            <a:pPr algn="ctr">
              <a:defRPr/>
            </a:pPr>
            <a:endParaRPr lang="en-US">
              <a:solidFill>
                <a:schemeClr val="lt1"/>
              </a:solidFill>
              <a:latin typeface="+mn-lt"/>
              <a:ea typeface="+mn-ea"/>
              <a:cs typeface="+mn-cs"/>
            </a:endParaRPr>
          </a:p>
        </p:txBody>
      </p:sp>
      <p:sp>
        <p:nvSpPr>
          <p:cNvPr id="2" name="Title 1"/>
          <p:cNvSpPr>
            <a:spLocks noGrp="1"/>
          </p:cNvSpPr>
          <p:nvPr>
            <p:ph type="title"/>
          </p:nvPr>
        </p:nvSpPr>
        <p:spPr>
          <a:xfrm>
            <a:off x="457200" y="25194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fld id="{435BB68C-F05E-C244-AEA6-295C18046831}" type="datetimeFigureOut">
              <a:rPr lang="en-US"/>
              <a:pPr/>
              <a:t>2/17/17</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lstStyle>
          <a:p>
            <a:fld id="{824142D4-1502-5349-83E5-DF50FF09572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p:nvSpPr>
        <p:spPr bwMode="auto">
          <a:xfrm>
            <a:off x="588963" y="1423988"/>
            <a:ext cx="8001000" cy="9525"/>
          </a:xfrm>
          <a:prstGeom prst="rect">
            <a:avLst/>
          </a:prstGeom>
          <a:solidFill>
            <a:schemeClr val="accent1"/>
          </a:solidFill>
          <a:ln w="38100" cap="rnd">
            <a:noFill/>
            <a:miter lim="800000"/>
            <a:headEnd/>
            <a:tailEnd/>
          </a:ln>
          <a:effectLst>
            <a:outerShdw blurRad="63500" dist="12900" dir="5400000" algn="tl"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 name="Title 1"/>
          <p:cNvSpPr>
            <a:spLocks noGrp="1"/>
          </p:cNvSpPr>
          <p:nvPr>
            <p:ph type="title"/>
          </p:nvPr>
        </p:nvSpPr>
        <p:spPr>
          <a:xfrm>
            <a:off x="457200" y="253218"/>
            <a:ext cx="82296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0563FC74-AAE7-5942-9F96-1FC4C7534899}" type="datetimeFigureOut">
              <a:rPr lang="en-US"/>
              <a:pPr/>
              <a:t>2/17/17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58DFA4AB-A0C1-E04A-8E77-B0BBAFED0D5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fld id="{46ADDFF9-2A1E-434E-A257-CC1F3E0410EA}" type="datetimeFigureOut">
              <a:rPr lang="en-US"/>
              <a:pPr/>
              <a:t>2/17/17</a:t>
            </a:fld>
            <a:endParaRPr lang="en-US"/>
          </a:p>
        </p:txBody>
      </p:sp>
      <p:sp>
        <p:nvSpPr>
          <p:cNvPr id="4" name="Slide Number Placeholder 22"/>
          <p:cNvSpPr>
            <a:spLocks noGrp="1"/>
          </p:cNvSpPr>
          <p:nvPr>
            <p:ph type="sldNum" sz="quarter" idx="12"/>
          </p:nvPr>
        </p:nvSpPr>
        <p:spPr/>
        <p:txBody>
          <a:bodyPr/>
          <a:lstStyle>
            <a:lvl1pPr>
              <a:defRPr/>
            </a:lvl1pPr>
          </a:lstStyle>
          <a:p>
            <a:fld id="{F9E1B4DB-5FA1-DE45-A07A-B4BD025E5AC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5057775" y="1057275"/>
            <a:ext cx="3748088" cy="9525"/>
          </a:xfrm>
          <a:prstGeom prst="rect">
            <a:avLst/>
          </a:prstGeom>
          <a:solidFill>
            <a:schemeClr val="accent1"/>
          </a:solidFill>
          <a:ln w="38100" cap="rnd">
            <a:noFill/>
            <a:miter lim="800000"/>
            <a:headEnd/>
            <a:tailEnd/>
          </a:ln>
          <a:effectLst>
            <a:outerShdw blurRad="63500" dist="12900" dir="5400000" algn="tl"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a:lstStyle>
            <a:lvl1pPr>
              <a:defRPr/>
            </a:lvl1pPr>
          </a:lstStyle>
          <a:p>
            <a:fld id="{491C4796-5EB7-6B48-AC32-E156B705EF89}" type="datetimeFigureOut">
              <a:rPr lang="en-US"/>
              <a:pPr/>
              <a:t>2/17/17</a:t>
            </a:fld>
            <a:endParaRPr lang="en-US"/>
          </a:p>
        </p:txBody>
      </p:sp>
      <p:sp>
        <p:nvSpPr>
          <p:cNvPr id="7" name="Slide Number Placeholder 9"/>
          <p:cNvSpPr>
            <a:spLocks noGrp="1"/>
          </p:cNvSpPr>
          <p:nvPr>
            <p:ph type="sldNum" sz="quarter" idx="11"/>
          </p:nvPr>
        </p:nvSpPr>
        <p:spPr>
          <a:xfrm>
            <a:off x="8639175" y="6513513"/>
            <a:ext cx="463550" cy="274637"/>
          </a:xfrm>
        </p:spPr>
        <p:txBody>
          <a:bodyPr/>
          <a:lstStyle>
            <a:lvl1pPr>
              <a:defRPr/>
            </a:lvl1pPr>
          </a:lstStyle>
          <a:p>
            <a:fld id="{7A1ABE6F-607D-CE49-98F1-3E0D97C1893B}" type="slidenum">
              <a:rPr lang="en-US"/>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a:lstStyle>
            <a:lvl1pPr>
              <a:defRPr/>
            </a:lvl1pPr>
          </a:lstStyle>
          <a:p>
            <a:fld id="{4C9DA877-F6AD-A141-8045-1FDBEC012F82}" type="datetimeFigureOut">
              <a:rPr lang="en-US"/>
              <a:pPr/>
              <a:t>2/17/17</a:t>
            </a:fld>
            <a:endParaRPr lang="en-US"/>
          </a:p>
        </p:txBody>
      </p:sp>
      <p:sp>
        <p:nvSpPr>
          <p:cNvPr id="6" name="Slide Number Placeholder 8"/>
          <p:cNvSpPr>
            <a:spLocks noGrp="1"/>
          </p:cNvSpPr>
          <p:nvPr>
            <p:ph type="sldNum" sz="quarter" idx="11"/>
          </p:nvPr>
        </p:nvSpPr>
        <p:spPr>
          <a:xfrm>
            <a:off x="8639175" y="6508750"/>
            <a:ext cx="463550" cy="274638"/>
          </a:xfrm>
        </p:spPr>
        <p:txBody>
          <a:bodyPr/>
          <a:lstStyle>
            <a:lvl1pPr>
              <a:defRPr/>
            </a:lvl1pPr>
          </a:lstStyle>
          <a:p>
            <a:fld id="{0804277F-72EC-B847-8C85-0E9CA520FB30}" type="slidenum">
              <a:rPr lang="en-US"/>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ea typeface="+mn-ea"/>
                <a:cs typeface="Arial" charset="0"/>
              </a:defRPr>
            </a:lvl1pPr>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vert="horz" wrap="square" lIns="91440" tIns="45720" rIns="91440" bIns="45720" numCol="1" anchor="t" anchorCtr="0" compatLnSpc="1">
            <a:prstTxWarp prst="textNoShape">
              <a:avLst/>
            </a:prstTxWarp>
          </a:bodyPr>
          <a:lstStyle>
            <a:lvl1pPr>
              <a:defRPr sz="1300">
                <a:solidFill>
                  <a:srgbClr val="B9BBB2"/>
                </a:solidFill>
              </a:defRPr>
            </a:lvl1pPr>
          </a:lstStyle>
          <a:p>
            <a:fld id="{EA7A2E66-E2DB-6549-9CA6-05CC240657F9}" type="datetimeFigureOut">
              <a:rPr lang="en-US"/>
              <a:pPr/>
              <a:t>2/17/17</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defRPr>
            </a:lvl1pPr>
          </a:lstStyle>
          <a:p>
            <a:fld id="{9E327411-1DA7-3B4B-A9BF-4DB500FA3370}" type="slidenum">
              <a:rPr lang="en-US"/>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68" r:id="rId7"/>
    <p:sldLayoutId id="2147483877" r:id="rId8"/>
    <p:sldLayoutId id="2147483878" r:id="rId9"/>
    <p:sldLayoutId id="2147483869" r:id="rId10"/>
    <p:sldLayoutId id="2147483870"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p:titleStyle>
    <p:bodyStyle>
      <a:lvl1pPr marL="292100" indent="-292100" algn="l" rtl="0" eaLnBrk="0" fontAlgn="base" hangingPunct="0">
        <a:spcBef>
          <a:spcPct val="0"/>
        </a:spcBef>
        <a:spcAft>
          <a:spcPct val="0"/>
        </a:spcAft>
        <a:buClr>
          <a:schemeClr val="accent1"/>
        </a:buClr>
        <a:buSzPct val="70000"/>
        <a:buFont typeface="Wingdings 2"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ＭＳ Ｐゴシック" charset="-128"/>
          <a:cs typeface="+mn-cs"/>
        </a:defRPr>
      </a:lvl2pPr>
      <a:lvl3pPr marL="822325" indent="-190500" algn="l" rtl="0" eaLnBrk="0" fontAlgn="base" hangingPunct="0">
        <a:spcBef>
          <a:spcPts val="400"/>
        </a:spcBef>
        <a:spcAft>
          <a:spcPct val="0"/>
        </a:spcAft>
        <a:buClr>
          <a:srgbClr val="A8CDD7"/>
        </a:buClr>
        <a:buSzPct val="100000"/>
        <a:buFont typeface="Wingdings 2" charset="2"/>
        <a:buChar char=""/>
        <a:defRPr sz="2300" kern="1200">
          <a:solidFill>
            <a:schemeClr val="tx1"/>
          </a:solidFill>
          <a:latin typeface="+mn-lt"/>
          <a:ea typeface="ＭＳ Ｐゴシック" charset="-128"/>
          <a:cs typeface="+mn-cs"/>
        </a:defRPr>
      </a:lvl3pPr>
      <a:lvl4pPr marL="1004888" indent="-182563" algn="l" rtl="0" eaLnBrk="0" fontAlgn="base" hangingPunct="0">
        <a:spcBef>
          <a:spcPts val="400"/>
        </a:spcBef>
        <a:spcAft>
          <a:spcPct val="0"/>
        </a:spcAft>
        <a:buClr>
          <a:srgbClr val="A8CDD7"/>
        </a:buClr>
        <a:buSzPct val="100000"/>
        <a:buFont typeface="Wingdings 2" charset="2"/>
        <a:buChar char=""/>
        <a:defRPr sz="2000" kern="1200">
          <a:solidFill>
            <a:schemeClr val="tx1"/>
          </a:solidFill>
          <a:latin typeface="+mn-lt"/>
          <a:ea typeface="ＭＳ Ｐゴシック" charset="-128"/>
          <a:cs typeface="+mn-cs"/>
        </a:defRPr>
      </a:lvl4pPr>
      <a:lvl5pPr marL="1187450" indent="-182563" algn="l" rtl="0" eaLnBrk="0" fontAlgn="base" hangingPunct="0">
        <a:spcBef>
          <a:spcPts val="400"/>
        </a:spcBef>
        <a:spcAft>
          <a:spcPct val="0"/>
        </a:spcAft>
        <a:buClr>
          <a:srgbClr val="A8CDD7"/>
        </a:buClr>
        <a:buSzPct val="100000"/>
        <a:buFont typeface="Wingdings 2" charset="2"/>
        <a:buChar char=""/>
        <a:defRPr sz="1900" kern="1200">
          <a:solidFill>
            <a:schemeClr val="tx1"/>
          </a:solidFill>
          <a:latin typeface="+mn-lt"/>
          <a:ea typeface="ＭＳ Ｐゴシック" charset="-128"/>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1066800" y="381000"/>
            <a:ext cx="7052508"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Battery Electric Vehicles</a:t>
            </a:r>
          </a:p>
        </p:txBody>
      </p:sp>
      <p:sp>
        <p:nvSpPr>
          <p:cNvPr id="10243" name="TextBox 5"/>
          <p:cNvSpPr txBox="1">
            <a:spLocks noChangeArrowheads="1"/>
          </p:cNvSpPr>
          <p:nvPr/>
        </p:nvSpPr>
        <p:spPr bwMode="auto">
          <a:xfrm>
            <a:off x="7010400" y="5181600"/>
            <a:ext cx="1676400" cy="1200150"/>
          </a:xfrm>
          <a:prstGeom prst="rect">
            <a:avLst/>
          </a:prstGeom>
          <a:noFill/>
          <a:ln w="9525">
            <a:noFill/>
            <a:miter lim="800000"/>
            <a:headEnd/>
            <a:tailEnd/>
          </a:ln>
        </p:spPr>
        <p:txBody>
          <a:bodyPr>
            <a:prstTxWarp prst="textNoShape">
              <a:avLst/>
            </a:prstTxWarp>
            <a:spAutoFit/>
          </a:bodyPr>
          <a:lstStyle/>
          <a:p>
            <a:r>
              <a:rPr lang="en-US">
                <a:latin typeface="Calibri" charset="0"/>
              </a:rPr>
              <a:t>Momilani Blas, Brian Ligh, &amp; Justin Cordero</a:t>
            </a:r>
          </a:p>
          <a:p>
            <a:r>
              <a:rPr lang="en-US">
                <a:latin typeface="Calibri" charset="0"/>
              </a:rPr>
              <a:t>12/7/09</a:t>
            </a:r>
          </a:p>
        </p:txBody>
      </p:sp>
      <p:pic>
        <p:nvPicPr>
          <p:cNvPr id="10244" name="Picture 2" descr="http://www.teslamotors.com/images/content/wallpaper_5949_300x225.jpg"/>
          <p:cNvPicPr>
            <a:picLocks noChangeAspect="1" noChangeArrowheads="1"/>
          </p:cNvPicPr>
          <p:nvPr/>
        </p:nvPicPr>
        <p:blipFill>
          <a:blip r:embed="rId2"/>
          <a:srcRect/>
          <a:stretch>
            <a:fillRect/>
          </a:stretch>
        </p:blipFill>
        <p:spPr bwMode="auto">
          <a:xfrm>
            <a:off x="381000" y="2209800"/>
            <a:ext cx="4419600" cy="3314700"/>
          </a:xfrm>
          <a:prstGeom prst="rect">
            <a:avLst/>
          </a:prstGeom>
          <a:noFill/>
          <a:ln w="9525">
            <a:noFill/>
            <a:miter lim="800000"/>
            <a:headEnd/>
            <a:tailEnd/>
          </a:ln>
        </p:spPr>
      </p:pic>
      <p:sp>
        <p:nvSpPr>
          <p:cNvPr id="10245" name="TextBox 7"/>
          <p:cNvSpPr txBox="1">
            <a:spLocks noChangeArrowheads="1"/>
          </p:cNvSpPr>
          <p:nvPr/>
        </p:nvSpPr>
        <p:spPr bwMode="auto">
          <a:xfrm>
            <a:off x="5334000" y="2286000"/>
            <a:ext cx="3048000" cy="1754188"/>
          </a:xfrm>
          <a:prstGeom prst="rect">
            <a:avLst/>
          </a:prstGeom>
          <a:noFill/>
          <a:ln w="9525">
            <a:noFill/>
            <a:miter lim="800000"/>
            <a:headEnd/>
            <a:tailEnd/>
          </a:ln>
        </p:spPr>
        <p:txBody>
          <a:bodyPr>
            <a:prstTxWarp prst="textNoShape">
              <a:avLst/>
            </a:prstTxWarp>
            <a:spAutoFit/>
          </a:bodyPr>
          <a:lstStyle/>
          <a:p>
            <a:r>
              <a:rPr lang="en-US">
                <a:latin typeface="Calibri" charset="0"/>
              </a:rPr>
              <a:t>Battery Electric Vehicles run on electricity from batteries. </a:t>
            </a:r>
            <a:br>
              <a:rPr lang="en-US">
                <a:latin typeface="Calibri" charset="0"/>
              </a:rPr>
            </a:br>
            <a:r>
              <a:rPr lang="en-US">
                <a:latin typeface="Calibri" charset="0"/>
              </a:rPr>
              <a:t>They create no pollution and are very quiet. These cars also have very nice designs. But they are expensive.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685800" y="381000"/>
            <a:ext cx="7302256"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ea typeface="+mn-ea"/>
                <a:cs typeface="Arial" charset="0"/>
              </a:rPr>
              <a:t>Ethanol Fuel Vehicles</a:t>
            </a:r>
          </a:p>
        </p:txBody>
      </p:sp>
      <p:pic>
        <p:nvPicPr>
          <p:cNvPr id="19459" name="Picture 5" descr="http://cdn-www.greencar.com/images/ethanolorgas/Flexible-Fuel-Ford-F-150.jpg"/>
          <p:cNvPicPr>
            <a:picLocks noChangeAspect="1" noChangeArrowheads="1"/>
          </p:cNvPicPr>
          <p:nvPr/>
        </p:nvPicPr>
        <p:blipFill>
          <a:blip r:embed="rId2"/>
          <a:srcRect/>
          <a:stretch>
            <a:fillRect/>
          </a:stretch>
        </p:blipFill>
        <p:spPr bwMode="auto">
          <a:xfrm>
            <a:off x="381000" y="1524000"/>
            <a:ext cx="4208463" cy="2438400"/>
          </a:xfrm>
          <a:prstGeom prst="rect">
            <a:avLst/>
          </a:prstGeom>
          <a:noFill/>
          <a:ln w="9525">
            <a:noFill/>
            <a:miter lim="800000"/>
            <a:headEnd/>
            <a:tailEnd/>
          </a:ln>
        </p:spPr>
      </p:pic>
      <p:sp>
        <p:nvSpPr>
          <p:cNvPr id="19460" name="TextBox 5"/>
          <p:cNvSpPr txBox="1">
            <a:spLocks noChangeArrowheads="1"/>
          </p:cNvSpPr>
          <p:nvPr/>
        </p:nvSpPr>
        <p:spPr bwMode="auto">
          <a:xfrm>
            <a:off x="4648200" y="1447800"/>
            <a:ext cx="4114800" cy="2862263"/>
          </a:xfrm>
          <a:prstGeom prst="rect">
            <a:avLst/>
          </a:prstGeom>
          <a:noFill/>
          <a:ln w="9525">
            <a:noFill/>
            <a:miter lim="800000"/>
            <a:headEnd/>
            <a:tailEnd/>
          </a:ln>
        </p:spPr>
        <p:txBody>
          <a:bodyPr>
            <a:prstTxWarp prst="textNoShape">
              <a:avLst/>
            </a:prstTxWarp>
            <a:spAutoFit/>
          </a:bodyPr>
          <a:lstStyle/>
          <a:p>
            <a:pPr marL="342900" indent="-342900"/>
            <a:r>
              <a:rPr lang="en-US"/>
              <a:t>Advantages of Ethanol: </a:t>
            </a:r>
          </a:p>
          <a:p>
            <a:pPr marL="342900" indent="-342900">
              <a:buFontTx/>
              <a:buAutoNum type="arabicPeriod"/>
            </a:pPr>
            <a:r>
              <a:rPr lang="en-US"/>
              <a:t>Ethanol can be a renewable and sustainable energy resource.</a:t>
            </a:r>
          </a:p>
          <a:p>
            <a:pPr marL="342900" indent="-342900">
              <a:buFontTx/>
              <a:buAutoNum type="arabicPeriod"/>
            </a:pPr>
            <a:r>
              <a:rPr lang="en-US"/>
              <a:t>E85 can be produced in the US and this will improve energy security.</a:t>
            </a:r>
          </a:p>
          <a:p>
            <a:pPr marL="342900" indent="-342900">
              <a:buFontTx/>
              <a:buAutoNum type="arabicPeriod"/>
            </a:pPr>
            <a:r>
              <a:rPr lang="en-US"/>
              <a:t>FFV’s have the ability to run on either 100% gasoline up to 85% ethanol. </a:t>
            </a:r>
          </a:p>
          <a:p>
            <a:pPr marL="342900" indent="-342900">
              <a:buFontTx/>
              <a:buAutoNum type="arabicPeriod"/>
            </a:pPr>
            <a:endParaRPr lang="en-US"/>
          </a:p>
        </p:txBody>
      </p:sp>
      <p:sp>
        <p:nvSpPr>
          <p:cNvPr id="7" name="TextBox 6"/>
          <p:cNvSpPr txBox="1"/>
          <p:nvPr/>
        </p:nvSpPr>
        <p:spPr>
          <a:xfrm>
            <a:off x="4724400" y="4343400"/>
            <a:ext cx="3657600" cy="2032000"/>
          </a:xfrm>
          <a:prstGeom prst="rect">
            <a:avLst/>
          </a:prstGeom>
          <a:noFill/>
        </p:spPr>
        <p:txBody>
          <a:bodyPr>
            <a:spAutoFit/>
          </a:bodyPr>
          <a:lstStyle/>
          <a:p>
            <a:pPr>
              <a:defRPr/>
            </a:pPr>
            <a:r>
              <a:rPr lang="en-US" dirty="0">
                <a:latin typeface="Arial" charset="0"/>
                <a:ea typeface="+mn-ea"/>
                <a:cs typeface="Arial" charset="0"/>
              </a:rPr>
              <a:t>Disadvantages of Ethanol:</a:t>
            </a:r>
          </a:p>
          <a:p>
            <a:pPr marL="342900" indent="-342900">
              <a:buFontTx/>
              <a:buAutoNum type="arabicPeriod"/>
              <a:defRPr/>
            </a:pPr>
            <a:r>
              <a:rPr lang="en-US" dirty="0">
                <a:latin typeface="Arial" charset="0"/>
                <a:ea typeface="+mn-ea"/>
                <a:cs typeface="Arial" charset="0"/>
              </a:rPr>
              <a:t>The lower energy content of E85 results in slightly lower fuel economy and vehicle driving range. </a:t>
            </a:r>
          </a:p>
          <a:p>
            <a:pPr marL="342900" indent="-342900">
              <a:buFontTx/>
              <a:buAutoNum type="arabicPeriod"/>
              <a:defRPr/>
            </a:pPr>
            <a:r>
              <a:rPr lang="en-US" dirty="0">
                <a:latin typeface="Arial" charset="0"/>
                <a:ea typeface="+mn-ea"/>
                <a:cs typeface="Arial" charset="0"/>
              </a:rPr>
              <a:t>Ethanol is corrosive</a:t>
            </a:r>
          </a:p>
          <a:p>
            <a:pPr marL="342900" indent="-342900">
              <a:buFontTx/>
              <a:buAutoNum type="arabicPeriod"/>
              <a:defRPr/>
            </a:pPr>
            <a:r>
              <a:rPr lang="en-US" dirty="0">
                <a:latin typeface="Arial" charset="0"/>
                <a:ea typeface="+mn-ea"/>
                <a:cs typeface="Arial" charset="0"/>
              </a:rPr>
              <a:t>Hard to find refuel stations</a:t>
            </a:r>
          </a:p>
        </p:txBody>
      </p:sp>
      <p:sp>
        <p:nvSpPr>
          <p:cNvPr id="8" name="TextBox 7"/>
          <p:cNvSpPr txBox="1"/>
          <p:nvPr/>
        </p:nvSpPr>
        <p:spPr>
          <a:xfrm>
            <a:off x="457200" y="4419600"/>
            <a:ext cx="4038600" cy="1200150"/>
          </a:xfrm>
          <a:prstGeom prst="rect">
            <a:avLst/>
          </a:prstGeom>
          <a:noFill/>
        </p:spPr>
        <p:txBody>
          <a:bodyPr>
            <a:prstTxWarp prst="textNoShape">
              <a:avLst/>
            </a:prstTxWarp>
            <a:spAutoFit/>
          </a:bodyPr>
          <a:lstStyle/>
          <a:p>
            <a:r>
              <a:rPr lang="en-US"/>
              <a:t>Resources of Ethanol:</a:t>
            </a:r>
          </a:p>
          <a:p>
            <a:pPr>
              <a:buFontTx/>
              <a:buAutoNum type="arabicPeriod"/>
            </a:pPr>
            <a:r>
              <a:rPr lang="en-US"/>
              <a:t>Corn</a:t>
            </a:r>
          </a:p>
          <a:p>
            <a:pPr>
              <a:buFontTx/>
              <a:buAutoNum type="arabicPeriod"/>
            </a:pPr>
            <a:r>
              <a:rPr lang="en-US"/>
              <a:t>Algae</a:t>
            </a:r>
          </a:p>
          <a:p>
            <a:pPr>
              <a:buFontTx/>
              <a:buAutoNum type="arabicPeriod"/>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457200"/>
            <a:ext cx="8437823" cy="769441"/>
          </a:xfrm>
          <a:prstGeom prst="rect">
            <a:avLst/>
          </a:prstGeom>
          <a:noFill/>
        </p:spPr>
        <p:txBody>
          <a:bodyPr wrap="none">
            <a:spAutoFit/>
          </a:bodyPr>
          <a:lstStyle/>
          <a:p>
            <a:pPr algn="ctr">
              <a:defRPr/>
            </a:pP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charset="0"/>
                <a:ea typeface="+mn-ea"/>
                <a:cs typeface="Arial" charset="0"/>
              </a:rPr>
              <a:t>Liquid Petroleum Gas Vehicles</a:t>
            </a:r>
          </a:p>
        </p:txBody>
      </p:sp>
      <p:pic>
        <p:nvPicPr>
          <p:cNvPr id="20483" name="Picture 5" descr="http://images.drive.com.au/drive_images/Editorial/2009/06/12/HSV1_m_m.jpg"/>
          <p:cNvPicPr>
            <a:picLocks noChangeAspect="1" noChangeArrowheads="1"/>
          </p:cNvPicPr>
          <p:nvPr/>
        </p:nvPicPr>
        <p:blipFill>
          <a:blip r:embed="rId2"/>
          <a:srcRect/>
          <a:stretch>
            <a:fillRect/>
          </a:stretch>
        </p:blipFill>
        <p:spPr bwMode="auto">
          <a:xfrm>
            <a:off x="533400" y="1981200"/>
            <a:ext cx="4076700" cy="2686050"/>
          </a:xfrm>
          <a:prstGeom prst="rect">
            <a:avLst/>
          </a:prstGeom>
          <a:noFill/>
          <a:ln w="9525">
            <a:noFill/>
            <a:miter lim="800000"/>
            <a:headEnd/>
            <a:tailEnd/>
          </a:ln>
        </p:spPr>
      </p:pic>
      <p:sp>
        <p:nvSpPr>
          <p:cNvPr id="6" name="TextBox 5"/>
          <p:cNvSpPr txBox="1"/>
          <p:nvPr/>
        </p:nvSpPr>
        <p:spPr>
          <a:xfrm>
            <a:off x="5257800" y="1828800"/>
            <a:ext cx="3124200" cy="1477963"/>
          </a:xfrm>
          <a:prstGeom prst="rect">
            <a:avLst/>
          </a:prstGeom>
          <a:noFill/>
        </p:spPr>
        <p:txBody>
          <a:bodyPr>
            <a:spAutoFit/>
          </a:bodyPr>
          <a:lstStyle/>
          <a:p>
            <a:pPr>
              <a:defRPr/>
            </a:pPr>
            <a:r>
              <a:rPr lang="en-US" dirty="0">
                <a:latin typeface="Arial" charset="0"/>
                <a:ea typeface="+mn-ea"/>
                <a:cs typeface="Arial" charset="0"/>
              </a:rPr>
              <a:t>LPG advantages:</a:t>
            </a:r>
          </a:p>
          <a:p>
            <a:pPr marL="342900" indent="-342900">
              <a:buFontTx/>
              <a:buAutoNum type="arabicPeriod"/>
              <a:defRPr/>
            </a:pPr>
            <a:r>
              <a:rPr lang="en-US" dirty="0">
                <a:latin typeface="Arial" charset="0"/>
                <a:ea typeface="+mn-ea"/>
                <a:cs typeface="Arial" charset="0"/>
              </a:rPr>
              <a:t>Not water soluble</a:t>
            </a:r>
          </a:p>
          <a:p>
            <a:pPr marL="342900" indent="-342900">
              <a:buFontTx/>
              <a:buAutoNum type="arabicPeriod"/>
              <a:defRPr/>
            </a:pPr>
            <a:r>
              <a:rPr lang="en-US" dirty="0">
                <a:latin typeface="Arial" charset="0"/>
                <a:ea typeface="+mn-ea"/>
                <a:cs typeface="Arial" charset="0"/>
              </a:rPr>
              <a:t>Same fuel efficiency as gasoline</a:t>
            </a:r>
          </a:p>
          <a:p>
            <a:pPr marL="342900" indent="-342900">
              <a:buFontTx/>
              <a:buAutoNum type="arabicPeriod"/>
              <a:defRPr/>
            </a:pPr>
            <a:r>
              <a:rPr lang="en-US" dirty="0">
                <a:latin typeface="Arial" charset="0"/>
                <a:ea typeface="+mn-ea"/>
                <a:cs typeface="Arial" charset="0"/>
              </a:rPr>
              <a:t>Less corrosion</a:t>
            </a:r>
          </a:p>
        </p:txBody>
      </p:sp>
      <p:sp>
        <p:nvSpPr>
          <p:cNvPr id="7" name="TextBox 6"/>
          <p:cNvSpPr txBox="1"/>
          <p:nvPr/>
        </p:nvSpPr>
        <p:spPr>
          <a:xfrm>
            <a:off x="5257800" y="3429000"/>
            <a:ext cx="3276600" cy="1477963"/>
          </a:xfrm>
          <a:prstGeom prst="rect">
            <a:avLst/>
          </a:prstGeom>
          <a:noFill/>
        </p:spPr>
        <p:txBody>
          <a:bodyPr>
            <a:prstTxWarp prst="textNoShape">
              <a:avLst/>
            </a:prstTxWarp>
            <a:spAutoFit/>
          </a:bodyPr>
          <a:lstStyle/>
          <a:p>
            <a:r>
              <a:rPr lang="en-US"/>
              <a:t>LPG disadvantages:</a:t>
            </a:r>
          </a:p>
          <a:p>
            <a:pPr>
              <a:buFontTx/>
              <a:buAutoNum type="arabicPeriod"/>
            </a:pPr>
            <a:r>
              <a:rPr lang="en-US"/>
              <a:t>Trouble start in cold weather</a:t>
            </a:r>
          </a:p>
          <a:p>
            <a:pPr>
              <a:buFontTx/>
              <a:buAutoNum type="arabicPeriod"/>
            </a:pPr>
            <a:r>
              <a:rPr lang="en-US"/>
              <a:t>More expensive</a:t>
            </a:r>
          </a:p>
          <a:p>
            <a:pPr>
              <a:buFontTx/>
              <a:buAutoNum type="arabicPeriod"/>
            </a:pPr>
            <a:endParaRPr lang="en-US"/>
          </a:p>
        </p:txBody>
      </p:sp>
      <p:sp>
        <p:nvSpPr>
          <p:cNvPr id="8" name="TextBox 7"/>
          <p:cNvSpPr txBox="1"/>
          <p:nvPr/>
        </p:nvSpPr>
        <p:spPr>
          <a:xfrm>
            <a:off x="838200" y="5257800"/>
            <a:ext cx="7467600" cy="923925"/>
          </a:xfrm>
          <a:prstGeom prst="rect">
            <a:avLst/>
          </a:prstGeom>
          <a:noFill/>
        </p:spPr>
        <p:txBody>
          <a:bodyPr>
            <a:spAutoFit/>
          </a:bodyPr>
          <a:lstStyle/>
          <a:p>
            <a:pPr>
              <a:defRPr/>
            </a:pPr>
            <a:r>
              <a:rPr lang="en-US" dirty="0">
                <a:latin typeface="Arial" charset="0"/>
                <a:ea typeface="+mn-ea"/>
                <a:cs typeface="Arial" charset="0"/>
              </a:rPr>
              <a:t>Resources of LPG:</a:t>
            </a:r>
          </a:p>
          <a:p>
            <a:pPr marL="342900" indent="-342900">
              <a:buFontTx/>
              <a:buAutoNum type="arabicPeriod"/>
              <a:defRPr/>
            </a:pPr>
            <a:r>
              <a:rPr lang="en-US" dirty="0">
                <a:latin typeface="Arial" charset="0"/>
                <a:ea typeface="+mn-ea"/>
                <a:cs typeface="Arial" charset="0"/>
              </a:rPr>
              <a:t>Liquid petroleum</a:t>
            </a:r>
          </a:p>
          <a:p>
            <a:pPr marL="342900" indent="-342900">
              <a:buFontTx/>
              <a:buAutoNum type="arabicPeriod"/>
              <a:defRPr/>
            </a:pPr>
            <a:r>
              <a:rPr lang="en-US" dirty="0">
                <a:latin typeface="Arial" charset="0"/>
                <a:ea typeface="+mn-ea"/>
                <a:cs typeface="Arial" charset="0"/>
              </a:rPr>
              <a:t>Natural gas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28600" y="457200"/>
            <a:ext cx="8614538" cy="830997"/>
          </a:xfrm>
          <a:prstGeom prst="rect">
            <a:avLst/>
          </a:prstGeom>
          <a:noFill/>
        </p:spPr>
        <p:txBody>
          <a:bodyPr wrap="none">
            <a:spAutoFit/>
          </a:bodyPr>
          <a:lstStyle/>
          <a:p>
            <a:pPr algn="ctr">
              <a:defRPr/>
            </a:pPr>
            <a:r>
              <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charset="0"/>
                <a:ea typeface="+mn-ea"/>
                <a:cs typeface="Arial" charset="0"/>
              </a:rPr>
              <a:t>Hydrogen Fuel Cell Vehicles</a:t>
            </a:r>
          </a:p>
        </p:txBody>
      </p:sp>
      <p:pic>
        <p:nvPicPr>
          <p:cNvPr id="21507" name="Picture 7" descr="http://www.itechnews.net/wp-content/uploads/2008/06/honda-fcx-clarity-hydrogen-fuel-cell-car.jpg"/>
          <p:cNvPicPr>
            <a:picLocks noChangeAspect="1" noChangeArrowheads="1"/>
          </p:cNvPicPr>
          <p:nvPr/>
        </p:nvPicPr>
        <p:blipFill>
          <a:blip r:embed="rId2"/>
          <a:srcRect/>
          <a:stretch>
            <a:fillRect/>
          </a:stretch>
        </p:blipFill>
        <p:spPr bwMode="auto">
          <a:xfrm>
            <a:off x="381000" y="1600200"/>
            <a:ext cx="3810000" cy="2600325"/>
          </a:xfrm>
          <a:prstGeom prst="rect">
            <a:avLst/>
          </a:prstGeom>
          <a:noFill/>
          <a:ln w="9525">
            <a:noFill/>
            <a:miter lim="800000"/>
            <a:headEnd/>
            <a:tailEnd/>
          </a:ln>
        </p:spPr>
      </p:pic>
      <p:sp>
        <p:nvSpPr>
          <p:cNvPr id="9" name="TextBox 8"/>
          <p:cNvSpPr txBox="1"/>
          <p:nvPr/>
        </p:nvSpPr>
        <p:spPr>
          <a:xfrm>
            <a:off x="5181600" y="1676400"/>
            <a:ext cx="2895600" cy="2308225"/>
          </a:xfrm>
          <a:prstGeom prst="rect">
            <a:avLst/>
          </a:prstGeom>
          <a:noFill/>
        </p:spPr>
        <p:txBody>
          <a:bodyPr>
            <a:spAutoFit/>
          </a:bodyPr>
          <a:lstStyle/>
          <a:p>
            <a:pPr>
              <a:defRPr/>
            </a:pPr>
            <a:r>
              <a:rPr lang="en-US" dirty="0">
                <a:latin typeface="Arial" charset="0"/>
                <a:ea typeface="+mn-ea"/>
                <a:cs typeface="Arial" charset="0"/>
              </a:rPr>
              <a:t>Positives of Hydrogen Fuel Cells:</a:t>
            </a:r>
          </a:p>
          <a:p>
            <a:pPr marL="342900" indent="-342900">
              <a:buFontTx/>
              <a:buAutoNum type="arabicPeriod"/>
              <a:defRPr/>
            </a:pPr>
            <a:r>
              <a:rPr lang="en-US" dirty="0">
                <a:latin typeface="Arial" charset="0"/>
                <a:ea typeface="+mn-ea"/>
                <a:cs typeface="Arial" charset="0"/>
              </a:rPr>
              <a:t>Renewable</a:t>
            </a:r>
          </a:p>
          <a:p>
            <a:pPr marL="342900" indent="-342900">
              <a:buFontTx/>
              <a:buAutoNum type="arabicPeriod"/>
              <a:defRPr/>
            </a:pPr>
            <a:r>
              <a:rPr lang="en-US" dirty="0">
                <a:latin typeface="Arial" charset="0"/>
                <a:ea typeface="+mn-ea"/>
                <a:cs typeface="Arial" charset="0"/>
              </a:rPr>
              <a:t>3x more power than gasoline</a:t>
            </a:r>
          </a:p>
          <a:p>
            <a:pPr marL="342900" indent="-342900">
              <a:buFontTx/>
              <a:buAutoNum type="arabicPeriod"/>
              <a:defRPr/>
            </a:pPr>
            <a:r>
              <a:rPr lang="en-US" dirty="0">
                <a:latin typeface="Arial" charset="0"/>
                <a:ea typeface="+mn-ea"/>
                <a:cs typeface="Arial" charset="0"/>
              </a:rPr>
              <a:t>Can be manufactured safely in large quantities</a:t>
            </a:r>
          </a:p>
        </p:txBody>
      </p:sp>
      <p:sp>
        <p:nvSpPr>
          <p:cNvPr id="10" name="TextBox 9"/>
          <p:cNvSpPr txBox="1"/>
          <p:nvPr/>
        </p:nvSpPr>
        <p:spPr>
          <a:xfrm>
            <a:off x="5181600" y="4114800"/>
            <a:ext cx="2819400" cy="2586038"/>
          </a:xfrm>
          <a:prstGeom prst="rect">
            <a:avLst/>
          </a:prstGeom>
          <a:noFill/>
        </p:spPr>
        <p:txBody>
          <a:bodyPr>
            <a:prstTxWarp prst="textNoShape">
              <a:avLst/>
            </a:prstTxWarp>
            <a:spAutoFit/>
          </a:bodyPr>
          <a:lstStyle/>
          <a:p>
            <a:r>
              <a:rPr lang="en-US"/>
              <a:t>Negatives of Hydrogen Fuel Cells:</a:t>
            </a:r>
          </a:p>
          <a:p>
            <a:pPr>
              <a:buFontTx/>
              <a:buAutoNum type="arabicPeriod"/>
            </a:pPr>
            <a:r>
              <a:rPr lang="en-US"/>
              <a:t>Less fuel stations</a:t>
            </a:r>
          </a:p>
          <a:p>
            <a:pPr>
              <a:buFontTx/>
              <a:buAutoNum type="arabicPeriod"/>
            </a:pPr>
            <a:r>
              <a:rPr lang="en-US"/>
              <a:t>Cost, delivery, and storage must be overcome before hydrogen can be a full solution</a:t>
            </a:r>
          </a:p>
          <a:p>
            <a:pPr>
              <a:buFontTx/>
              <a:buAutoNum type="arabicPeriod"/>
            </a:pPr>
            <a:endParaRPr lang="en-US"/>
          </a:p>
        </p:txBody>
      </p:sp>
      <p:sp>
        <p:nvSpPr>
          <p:cNvPr id="12" name="TextBox 11"/>
          <p:cNvSpPr txBox="1"/>
          <p:nvPr/>
        </p:nvSpPr>
        <p:spPr>
          <a:xfrm>
            <a:off x="457200" y="4724400"/>
            <a:ext cx="4343400" cy="923925"/>
          </a:xfrm>
          <a:prstGeom prst="rect">
            <a:avLst/>
          </a:prstGeom>
          <a:noFill/>
        </p:spPr>
        <p:txBody>
          <a:bodyPr>
            <a:spAutoFit/>
          </a:bodyPr>
          <a:lstStyle/>
          <a:p>
            <a:pPr>
              <a:defRPr/>
            </a:pPr>
            <a:r>
              <a:rPr lang="en-US" dirty="0">
                <a:latin typeface="Arial" charset="0"/>
                <a:ea typeface="+mn-ea"/>
                <a:cs typeface="Arial" charset="0"/>
              </a:rPr>
              <a:t>Resources of Hydrogen Fuel Cells:</a:t>
            </a:r>
          </a:p>
          <a:p>
            <a:pPr marL="342900" indent="-342900">
              <a:buFontTx/>
              <a:buAutoNum type="arabicPeriod"/>
              <a:defRPr/>
            </a:pPr>
            <a:r>
              <a:rPr lang="en-US" dirty="0">
                <a:latin typeface="Arial" charset="0"/>
                <a:ea typeface="+mn-ea"/>
                <a:cs typeface="Arial" charset="0"/>
              </a:rPr>
              <a:t>Water</a:t>
            </a:r>
          </a:p>
          <a:p>
            <a:pPr marL="342900" indent="-342900">
              <a:buFontTx/>
              <a:buAutoNum type="arabicPeriod"/>
              <a:defRPr/>
            </a:pPr>
            <a:r>
              <a:rPr lang="en-US" dirty="0">
                <a:latin typeface="Arial" charset="0"/>
                <a:ea typeface="+mn-ea"/>
                <a:cs typeface="Arial" charset="0"/>
              </a:rPr>
              <a:t>Methanol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49229" y="381000"/>
            <a:ext cx="8994771"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accent3"/>
                </a:solidFill>
                <a:latin typeface="Arial" charset="0"/>
                <a:ea typeface="+mn-ea"/>
                <a:cs typeface="Arial" charset="0"/>
              </a:rPr>
              <a:t>The Case for BEVs—Part 1</a:t>
            </a:r>
          </a:p>
        </p:txBody>
      </p:sp>
      <p:pic>
        <p:nvPicPr>
          <p:cNvPr id="22531" name="Picture 5" descr="http://autoinfonews.org/wp-content/uploads/2009/09/255e30ed3eLeno-Show-Battery-Electric-Ford-Focus1-499x333.jpg"/>
          <p:cNvPicPr>
            <a:picLocks noChangeAspect="1" noChangeArrowheads="1"/>
          </p:cNvPicPr>
          <p:nvPr/>
        </p:nvPicPr>
        <p:blipFill>
          <a:blip r:embed="rId2"/>
          <a:srcRect/>
          <a:stretch>
            <a:fillRect/>
          </a:stretch>
        </p:blipFill>
        <p:spPr bwMode="auto">
          <a:xfrm>
            <a:off x="457200" y="1600200"/>
            <a:ext cx="3657600" cy="2441575"/>
          </a:xfrm>
          <a:prstGeom prst="rect">
            <a:avLst/>
          </a:prstGeom>
          <a:noFill/>
          <a:ln w="9525">
            <a:noFill/>
            <a:miter lim="800000"/>
            <a:headEnd/>
            <a:tailEnd/>
          </a:ln>
        </p:spPr>
      </p:pic>
      <p:sp>
        <p:nvSpPr>
          <p:cNvPr id="22532" name="TextBox 5"/>
          <p:cNvSpPr txBox="1">
            <a:spLocks noChangeArrowheads="1"/>
          </p:cNvSpPr>
          <p:nvPr/>
        </p:nvSpPr>
        <p:spPr bwMode="auto">
          <a:xfrm>
            <a:off x="533400" y="4343400"/>
            <a:ext cx="3581400" cy="1477963"/>
          </a:xfrm>
          <a:prstGeom prst="rect">
            <a:avLst/>
          </a:prstGeom>
          <a:noFill/>
          <a:ln w="9525">
            <a:noFill/>
            <a:miter lim="800000"/>
            <a:headEnd/>
            <a:tailEnd/>
          </a:ln>
        </p:spPr>
        <p:txBody>
          <a:bodyPr>
            <a:prstTxWarp prst="textNoShape">
              <a:avLst/>
            </a:prstTxWarp>
            <a:spAutoFit/>
          </a:bodyPr>
          <a:lstStyle/>
          <a:p>
            <a:r>
              <a:rPr lang="en-US"/>
              <a:t>How much would electricity cost in a BEV traveling 100 miles?</a:t>
            </a:r>
          </a:p>
          <a:p>
            <a:endParaRPr lang="en-US"/>
          </a:p>
          <a:p>
            <a:r>
              <a:rPr lang="en-US"/>
              <a:t>Approximately $8.00</a:t>
            </a:r>
            <a:br>
              <a:rPr lang="en-US"/>
            </a:br>
            <a:endParaRPr lang="en-US"/>
          </a:p>
        </p:txBody>
      </p:sp>
      <p:sp>
        <p:nvSpPr>
          <p:cNvPr id="22533" name="TextBox 6"/>
          <p:cNvSpPr txBox="1">
            <a:spLocks noChangeArrowheads="1"/>
          </p:cNvSpPr>
          <p:nvPr/>
        </p:nvSpPr>
        <p:spPr bwMode="auto">
          <a:xfrm>
            <a:off x="4800600" y="1676400"/>
            <a:ext cx="3505200" cy="2032000"/>
          </a:xfrm>
          <a:prstGeom prst="rect">
            <a:avLst/>
          </a:prstGeom>
          <a:noFill/>
          <a:ln w="9525">
            <a:noFill/>
            <a:miter lim="800000"/>
            <a:headEnd/>
            <a:tailEnd/>
          </a:ln>
        </p:spPr>
        <p:txBody>
          <a:bodyPr>
            <a:prstTxWarp prst="textNoShape">
              <a:avLst/>
            </a:prstTxWarp>
            <a:spAutoFit/>
          </a:bodyPr>
          <a:lstStyle/>
          <a:p>
            <a:r>
              <a:rPr lang="en-US"/>
              <a:t>How much would gasoline cost (at $3.50 per gallon and 20 miles per gallon) in a standard gasoline car traveling 100 miles?</a:t>
            </a:r>
          </a:p>
          <a:p>
            <a:endParaRPr lang="en-US"/>
          </a:p>
          <a:p>
            <a:r>
              <a:rPr lang="en-US"/>
              <a:t>Approximately $17.50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659" y="304800"/>
            <a:ext cx="9148659" cy="923330"/>
          </a:xfrm>
          <a:prstGeom prst="rect">
            <a:avLst/>
          </a:prstGeom>
          <a:noFill/>
        </p:spPr>
        <p:txBody>
          <a:bodyPr wrap="non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ea typeface="+mn-ea"/>
                <a:cs typeface="Arial" charset="0"/>
              </a:rPr>
              <a:t>The Case for BEVs—Part 2</a:t>
            </a:r>
          </a:p>
        </p:txBody>
      </p:sp>
      <p:pic>
        <p:nvPicPr>
          <p:cNvPr id="23555" name="Picture 5" descr="http://autoinfonews.org/wp-content/uploads/2009/09/255e30ed3eLeno-Show-Battery-Electric-Ford-Focus1-499x333.jpg"/>
          <p:cNvPicPr>
            <a:picLocks noChangeAspect="1" noChangeArrowheads="1"/>
          </p:cNvPicPr>
          <p:nvPr/>
        </p:nvPicPr>
        <p:blipFill>
          <a:blip r:embed="rId2"/>
          <a:srcRect/>
          <a:stretch>
            <a:fillRect/>
          </a:stretch>
        </p:blipFill>
        <p:spPr bwMode="auto">
          <a:xfrm>
            <a:off x="5105400" y="1676400"/>
            <a:ext cx="3657600" cy="2441575"/>
          </a:xfrm>
          <a:prstGeom prst="rect">
            <a:avLst/>
          </a:prstGeom>
          <a:noFill/>
          <a:ln w="9525">
            <a:noFill/>
            <a:miter lim="800000"/>
            <a:headEnd/>
            <a:tailEnd/>
          </a:ln>
        </p:spPr>
      </p:pic>
      <p:sp>
        <p:nvSpPr>
          <p:cNvPr id="23556" name="TextBox 5"/>
          <p:cNvSpPr txBox="1">
            <a:spLocks noChangeArrowheads="1"/>
          </p:cNvSpPr>
          <p:nvPr/>
        </p:nvSpPr>
        <p:spPr bwMode="auto">
          <a:xfrm>
            <a:off x="685800" y="1676400"/>
            <a:ext cx="3962400" cy="2032000"/>
          </a:xfrm>
          <a:prstGeom prst="rect">
            <a:avLst/>
          </a:prstGeom>
          <a:noFill/>
          <a:ln w="9525">
            <a:noFill/>
            <a:miter lim="800000"/>
            <a:headEnd/>
            <a:tailEnd/>
          </a:ln>
        </p:spPr>
        <p:txBody>
          <a:bodyPr>
            <a:prstTxWarp prst="textNoShape">
              <a:avLst/>
            </a:prstTxWarp>
            <a:spAutoFit/>
          </a:bodyPr>
          <a:lstStyle/>
          <a:p>
            <a:r>
              <a:rPr lang="en-US"/>
              <a:t>Speed and aerodynamics affect mile range because if a vehicle goes slower than about 70 mph, the vehicle gets more fuel mileage. If a vehicle drafts another vehicle,  the friction of the air does not affect the car as much, causing more mileage. </a:t>
            </a:r>
          </a:p>
        </p:txBody>
      </p:sp>
      <p:sp>
        <p:nvSpPr>
          <p:cNvPr id="23557" name="TextBox 6"/>
          <p:cNvSpPr txBox="1">
            <a:spLocks noChangeArrowheads="1"/>
          </p:cNvSpPr>
          <p:nvPr/>
        </p:nvSpPr>
        <p:spPr bwMode="auto">
          <a:xfrm>
            <a:off x="5181600" y="4267200"/>
            <a:ext cx="3429000" cy="646113"/>
          </a:xfrm>
          <a:prstGeom prst="rect">
            <a:avLst/>
          </a:prstGeom>
          <a:noFill/>
          <a:ln w="9525">
            <a:noFill/>
            <a:miter lim="800000"/>
            <a:headEnd/>
            <a:tailEnd/>
          </a:ln>
        </p:spPr>
        <p:txBody>
          <a:bodyPr>
            <a:prstTxWarp prst="textNoShape">
              <a:avLst/>
            </a:prstTxWarp>
            <a:spAutoFit/>
          </a:bodyPr>
          <a:lstStyle/>
          <a:p>
            <a:r>
              <a:rPr lang="en-US"/>
              <a:t>80% of initial power goes directly to the wheels in a BEV.</a:t>
            </a:r>
          </a:p>
        </p:txBody>
      </p:sp>
      <p:sp>
        <p:nvSpPr>
          <p:cNvPr id="23558" name="TextBox 7"/>
          <p:cNvSpPr txBox="1">
            <a:spLocks noChangeArrowheads="1"/>
          </p:cNvSpPr>
          <p:nvPr/>
        </p:nvSpPr>
        <p:spPr bwMode="auto">
          <a:xfrm>
            <a:off x="5181600" y="5029200"/>
            <a:ext cx="3200400" cy="923925"/>
          </a:xfrm>
          <a:prstGeom prst="rect">
            <a:avLst/>
          </a:prstGeom>
          <a:noFill/>
          <a:ln w="9525">
            <a:noFill/>
            <a:miter lim="800000"/>
            <a:headEnd/>
            <a:tailEnd/>
          </a:ln>
        </p:spPr>
        <p:txBody>
          <a:bodyPr>
            <a:prstTxWarp prst="textNoShape">
              <a:avLst/>
            </a:prstTxWarp>
            <a:spAutoFit/>
          </a:bodyPr>
          <a:lstStyle/>
          <a:p>
            <a:r>
              <a:rPr lang="en-US"/>
              <a:t>20% of initial power goes directly to the wheels in a gasoline car.</a:t>
            </a:r>
          </a:p>
        </p:txBody>
      </p:sp>
      <p:sp>
        <p:nvSpPr>
          <p:cNvPr id="23559" name="TextBox 6"/>
          <p:cNvSpPr txBox="1">
            <a:spLocks noChangeArrowheads="1"/>
          </p:cNvSpPr>
          <p:nvPr/>
        </p:nvSpPr>
        <p:spPr bwMode="auto">
          <a:xfrm>
            <a:off x="685800" y="4038600"/>
            <a:ext cx="4038600" cy="646113"/>
          </a:xfrm>
          <a:prstGeom prst="rect">
            <a:avLst/>
          </a:prstGeom>
          <a:noFill/>
          <a:ln w="9525">
            <a:noFill/>
            <a:miter lim="800000"/>
            <a:headEnd/>
            <a:tailEnd/>
          </a:ln>
        </p:spPr>
        <p:txBody>
          <a:bodyPr>
            <a:prstTxWarp prst="textNoShape">
              <a:avLst/>
            </a:prstTxWarp>
            <a:spAutoFit/>
          </a:bodyPr>
          <a:lstStyle/>
          <a:p>
            <a:r>
              <a:rPr lang="en-US"/>
              <a:t>The only source that is cleanest is from a solar source or windmills.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2000" y="152400"/>
            <a:ext cx="7772400" cy="1446550"/>
          </a:xfrm>
          <a:prstGeom prst="rect">
            <a:avLst/>
          </a:prstGeom>
          <a:noFill/>
        </p:spPr>
        <p:txBody>
          <a:bodyPr>
            <a:spAutoFit/>
          </a:bodyPr>
          <a:lstStyle/>
          <a:p>
            <a:pPr algn="ctr">
              <a:defRPr/>
            </a:pP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ea typeface="+mn-ea"/>
                <a:cs typeface="Arial" charset="0"/>
              </a:rPr>
              <a:t>Alternative Fuel Vehicle Visit– Tesla Roadster</a:t>
            </a:r>
          </a:p>
        </p:txBody>
      </p:sp>
      <p:sp>
        <p:nvSpPr>
          <p:cNvPr id="5" name="TextBox 4"/>
          <p:cNvSpPr txBox="1"/>
          <p:nvPr/>
        </p:nvSpPr>
        <p:spPr>
          <a:xfrm>
            <a:off x="228600" y="1447800"/>
            <a:ext cx="4267200" cy="3694113"/>
          </a:xfrm>
          <a:prstGeom prst="rect">
            <a:avLst/>
          </a:prstGeom>
          <a:noFill/>
        </p:spPr>
        <p:txBody>
          <a:bodyPr>
            <a:prstTxWarp prst="textNoShape">
              <a:avLst/>
            </a:prstTxWarp>
            <a:spAutoFit/>
          </a:bodyPr>
          <a:lstStyle/>
          <a:p>
            <a:r>
              <a:rPr lang="en-US"/>
              <a:t>Demonstrator :</a:t>
            </a:r>
          </a:p>
          <a:p>
            <a:r>
              <a:rPr lang="en-US"/>
              <a:t>Jack Bowers</a:t>
            </a:r>
          </a:p>
          <a:p>
            <a:endParaRPr lang="en-US"/>
          </a:p>
          <a:p>
            <a:r>
              <a:rPr lang="en-US"/>
              <a:t>Occupation: Writer of an investment newsletter</a:t>
            </a:r>
          </a:p>
          <a:p>
            <a:endParaRPr lang="en-US"/>
          </a:p>
          <a:p>
            <a:r>
              <a:rPr lang="en-US"/>
              <a:t>BEV interests: 1. Cleaner fuel</a:t>
            </a:r>
          </a:p>
          <a:p>
            <a:r>
              <a:rPr lang="en-US"/>
              <a:t>	          2. Fan of EVs</a:t>
            </a:r>
          </a:p>
          <a:p>
            <a:endParaRPr lang="en-US"/>
          </a:p>
          <a:p>
            <a:r>
              <a:rPr lang="en-US"/>
              <a:t>Process of buying BEV: </a:t>
            </a:r>
          </a:p>
          <a:p>
            <a:pPr>
              <a:buFontTx/>
              <a:buAutoNum type="arabicPeriod"/>
            </a:pPr>
            <a:r>
              <a:rPr lang="en-US"/>
              <a:t>Ordered about 2 years ago</a:t>
            </a:r>
          </a:p>
          <a:p>
            <a:pPr>
              <a:buFontTx/>
              <a:buAutoNum type="arabicPeriod"/>
            </a:pPr>
            <a:r>
              <a:rPr lang="en-US"/>
              <a:t>Received in February 2009</a:t>
            </a:r>
          </a:p>
          <a:p>
            <a:endParaRPr lang="en-US"/>
          </a:p>
        </p:txBody>
      </p:sp>
      <p:sp>
        <p:nvSpPr>
          <p:cNvPr id="6" name="TextBox 5"/>
          <p:cNvSpPr txBox="1"/>
          <p:nvPr/>
        </p:nvSpPr>
        <p:spPr>
          <a:xfrm>
            <a:off x="228600" y="4876800"/>
            <a:ext cx="2895600" cy="1200150"/>
          </a:xfrm>
          <a:prstGeom prst="rect">
            <a:avLst/>
          </a:prstGeom>
          <a:noFill/>
        </p:spPr>
        <p:txBody>
          <a:bodyPr>
            <a:spAutoFit/>
          </a:bodyPr>
          <a:lstStyle/>
          <a:p>
            <a:pPr>
              <a:defRPr/>
            </a:pPr>
            <a:r>
              <a:rPr lang="en-US" dirty="0">
                <a:latin typeface="Arial" charset="0"/>
                <a:ea typeface="+mn-ea"/>
                <a:cs typeface="Arial" charset="0"/>
              </a:rPr>
              <a:t>Impressions of car/ride-along:</a:t>
            </a:r>
          </a:p>
          <a:p>
            <a:pPr marL="342900" indent="-342900">
              <a:buFontTx/>
              <a:buAutoNum type="arabicPeriod"/>
              <a:defRPr/>
            </a:pPr>
            <a:r>
              <a:rPr lang="en-US" dirty="0">
                <a:latin typeface="Arial" charset="0"/>
                <a:ea typeface="+mn-ea"/>
                <a:cs typeface="Arial" charset="0"/>
              </a:rPr>
              <a:t>Fast acceleration</a:t>
            </a:r>
          </a:p>
          <a:p>
            <a:pPr marL="342900" indent="-342900">
              <a:buFontTx/>
              <a:buAutoNum type="arabicPeriod"/>
              <a:defRPr/>
            </a:pPr>
            <a:r>
              <a:rPr lang="en-US" dirty="0">
                <a:latin typeface="Arial" charset="0"/>
                <a:ea typeface="+mn-ea"/>
                <a:cs typeface="Arial" charset="0"/>
              </a:rPr>
              <a:t>Low riding</a:t>
            </a:r>
          </a:p>
        </p:txBody>
      </p:sp>
      <p:sp>
        <p:nvSpPr>
          <p:cNvPr id="7" name="TextBox 6"/>
          <p:cNvSpPr txBox="1"/>
          <p:nvPr/>
        </p:nvSpPr>
        <p:spPr>
          <a:xfrm>
            <a:off x="2895600" y="4922838"/>
            <a:ext cx="2743200" cy="1477962"/>
          </a:xfrm>
          <a:prstGeom prst="rect">
            <a:avLst/>
          </a:prstGeom>
          <a:noFill/>
        </p:spPr>
        <p:txBody>
          <a:bodyPr>
            <a:spAutoFit/>
          </a:bodyPr>
          <a:lstStyle/>
          <a:p>
            <a:pPr>
              <a:defRPr/>
            </a:pPr>
            <a:r>
              <a:rPr lang="en-US" dirty="0">
                <a:latin typeface="Arial" charset="0"/>
                <a:ea typeface="+mn-ea"/>
                <a:cs typeface="Arial" charset="0"/>
              </a:rPr>
              <a:t>Benefits of BEV:</a:t>
            </a:r>
          </a:p>
          <a:p>
            <a:pPr marL="342900" indent="-342900">
              <a:buFontTx/>
              <a:buAutoNum type="arabicPeriod"/>
              <a:defRPr/>
            </a:pPr>
            <a:r>
              <a:rPr lang="en-US" dirty="0">
                <a:latin typeface="Arial" charset="0"/>
                <a:ea typeface="+mn-ea"/>
                <a:cs typeface="Arial" charset="0"/>
              </a:rPr>
              <a:t>Silent</a:t>
            </a:r>
          </a:p>
          <a:p>
            <a:pPr marL="342900" indent="-342900">
              <a:buFontTx/>
              <a:buAutoNum type="arabicPeriod"/>
              <a:defRPr/>
            </a:pPr>
            <a:r>
              <a:rPr lang="en-US" dirty="0">
                <a:latin typeface="Arial" charset="0"/>
                <a:ea typeface="+mn-ea"/>
                <a:cs typeface="Arial" charset="0"/>
              </a:rPr>
              <a:t>Efficient</a:t>
            </a:r>
          </a:p>
          <a:p>
            <a:pPr marL="342900" indent="-342900">
              <a:buFontTx/>
              <a:buAutoNum type="arabicPeriod"/>
              <a:defRPr/>
            </a:pPr>
            <a:r>
              <a:rPr lang="en-US" dirty="0">
                <a:latin typeface="Arial" charset="0"/>
                <a:ea typeface="+mn-ea"/>
                <a:cs typeface="Arial" charset="0"/>
              </a:rPr>
              <a:t>Fast</a:t>
            </a:r>
          </a:p>
          <a:p>
            <a:pPr marL="342900" indent="-342900">
              <a:buFontTx/>
              <a:buAutoNum type="arabicPeriod"/>
              <a:defRPr/>
            </a:pPr>
            <a:r>
              <a:rPr lang="en-US" dirty="0">
                <a:latin typeface="Arial" charset="0"/>
                <a:ea typeface="+mn-ea"/>
                <a:cs typeface="Arial" charset="0"/>
              </a:rPr>
              <a:t>Runs on electricity</a:t>
            </a:r>
          </a:p>
        </p:txBody>
      </p:sp>
      <p:pic>
        <p:nvPicPr>
          <p:cNvPr id="24582" name="Picture 6" descr="J:\Alternative Fuel Vehicles\Tesla Demo\GoodDayRide.JPG"/>
          <p:cNvPicPr>
            <a:picLocks noChangeAspect="1" noChangeArrowheads="1"/>
          </p:cNvPicPr>
          <p:nvPr/>
        </p:nvPicPr>
        <p:blipFill>
          <a:blip r:embed="rId2"/>
          <a:srcRect/>
          <a:stretch>
            <a:fillRect/>
          </a:stretch>
        </p:blipFill>
        <p:spPr bwMode="auto">
          <a:xfrm>
            <a:off x="5334000" y="4156075"/>
            <a:ext cx="3581400" cy="2397125"/>
          </a:xfrm>
          <a:prstGeom prst="rect">
            <a:avLst/>
          </a:prstGeom>
          <a:noFill/>
          <a:ln w="9525">
            <a:noFill/>
            <a:miter lim="800000"/>
            <a:headEnd/>
            <a:tailEnd/>
          </a:ln>
        </p:spPr>
      </p:pic>
      <p:pic>
        <p:nvPicPr>
          <p:cNvPr id="24583" name="Picture 7" descr="J:\Alternative Fuel Vehicles\Tesla Demo\IMGP4117.JPG"/>
          <p:cNvPicPr>
            <a:picLocks noChangeAspect="1" noChangeArrowheads="1"/>
          </p:cNvPicPr>
          <p:nvPr/>
        </p:nvPicPr>
        <p:blipFill>
          <a:blip r:embed="rId3"/>
          <a:srcRect/>
          <a:stretch>
            <a:fillRect/>
          </a:stretch>
        </p:blipFill>
        <p:spPr bwMode="auto">
          <a:xfrm>
            <a:off x="5029200" y="1447800"/>
            <a:ext cx="3886200" cy="260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685800" y="304800"/>
            <a:ext cx="8020978" cy="923330"/>
          </a:xfrm>
          <a:prstGeom prst="rect">
            <a:avLst/>
          </a:prstGeom>
          <a:noFill/>
        </p:spPr>
        <p:txBody>
          <a:bodyPr wrap="none">
            <a:spAutoFit/>
          </a:bodyPr>
          <a:lstStyle/>
          <a:p>
            <a:pPr algn="ctr">
              <a:defRPr/>
            </a:pPr>
            <a:r>
              <a:rPr lang="en-US" sz="5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ea typeface="+mn-ea"/>
                <a:cs typeface="Arial" charset="0"/>
              </a:rPr>
              <a:t>Why Would I Buy A BEV?</a:t>
            </a:r>
          </a:p>
        </p:txBody>
      </p:sp>
      <p:pic>
        <p:nvPicPr>
          <p:cNvPr id="25603" name="Picture 5" descr="http://www.milkfloats.org.uk/float.jpg"/>
          <p:cNvPicPr>
            <a:picLocks noChangeAspect="1" noChangeArrowheads="1"/>
          </p:cNvPicPr>
          <p:nvPr/>
        </p:nvPicPr>
        <p:blipFill>
          <a:blip r:embed="rId2"/>
          <a:srcRect/>
          <a:stretch>
            <a:fillRect/>
          </a:stretch>
        </p:blipFill>
        <p:spPr bwMode="auto">
          <a:xfrm>
            <a:off x="457200" y="1752600"/>
            <a:ext cx="3886200" cy="2628900"/>
          </a:xfrm>
          <a:prstGeom prst="rect">
            <a:avLst/>
          </a:prstGeom>
          <a:noFill/>
          <a:ln w="9525">
            <a:noFill/>
            <a:miter lim="800000"/>
            <a:headEnd/>
            <a:tailEnd/>
          </a:ln>
        </p:spPr>
      </p:pic>
      <p:sp>
        <p:nvSpPr>
          <p:cNvPr id="25604" name="TextBox 3"/>
          <p:cNvSpPr txBox="1">
            <a:spLocks noChangeArrowheads="1"/>
          </p:cNvSpPr>
          <p:nvPr/>
        </p:nvSpPr>
        <p:spPr bwMode="auto">
          <a:xfrm>
            <a:off x="381000" y="4495800"/>
            <a:ext cx="4114800" cy="646113"/>
          </a:xfrm>
          <a:prstGeom prst="rect">
            <a:avLst/>
          </a:prstGeom>
          <a:noFill/>
          <a:ln w="9525">
            <a:noFill/>
            <a:miter lim="800000"/>
            <a:headEnd/>
            <a:tailEnd/>
          </a:ln>
        </p:spPr>
        <p:txBody>
          <a:bodyPr>
            <a:prstTxWarp prst="textNoShape">
              <a:avLst/>
            </a:prstTxWarp>
            <a:spAutoFit/>
          </a:bodyPr>
          <a:lstStyle/>
          <a:p>
            <a:r>
              <a:rPr lang="en-US"/>
              <a:t>I would buy a BEV because it’s fast, silent, and runs on electricity.</a:t>
            </a:r>
          </a:p>
        </p:txBody>
      </p:sp>
      <p:sp>
        <p:nvSpPr>
          <p:cNvPr id="25605" name="TextBox 5"/>
          <p:cNvSpPr txBox="1">
            <a:spLocks noChangeArrowheads="1"/>
          </p:cNvSpPr>
          <p:nvPr/>
        </p:nvSpPr>
        <p:spPr bwMode="auto">
          <a:xfrm>
            <a:off x="4724400" y="1752600"/>
            <a:ext cx="3962400" cy="2308225"/>
          </a:xfrm>
          <a:prstGeom prst="rect">
            <a:avLst/>
          </a:prstGeom>
          <a:noFill/>
          <a:ln w="9525">
            <a:noFill/>
            <a:miter lim="800000"/>
            <a:headEnd/>
            <a:tailEnd/>
          </a:ln>
        </p:spPr>
        <p:txBody>
          <a:bodyPr>
            <a:prstTxWarp prst="textNoShape">
              <a:avLst/>
            </a:prstTxWarp>
            <a:spAutoFit/>
          </a:bodyPr>
          <a:lstStyle/>
          <a:p>
            <a:r>
              <a:rPr lang="en-US"/>
              <a:t>You should buy a BEV because it is very beneficial towards the environment. Electric power has no pollution. BEVs can have longer ranges than regular cars. BEVs are more fuel efficient and electricity costs less than gasoline. Lots of BEVs look awesome too.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381000" y="457200"/>
            <a:ext cx="4114800" cy="5943600"/>
          </a:xfrm>
          <a:prstGeom prst="rect">
            <a:avLst/>
          </a:prstGeom>
          <a:noFill/>
          <a:ln w="9525">
            <a:noFill/>
            <a:miter lim="800000"/>
            <a:headEnd/>
            <a:tailEnd/>
          </a:ln>
        </p:spPr>
        <p:txBody>
          <a:bodyPr>
            <a:prstTxWarp prst="textNoShape">
              <a:avLst/>
            </a:prstTxWarp>
            <a:spAutoFit/>
          </a:bodyPr>
          <a:lstStyle/>
          <a:p>
            <a:r>
              <a:rPr lang="en-US"/>
              <a:t>AFVs are important to the world because:</a:t>
            </a:r>
          </a:p>
          <a:p>
            <a:endParaRPr lang="en-US"/>
          </a:p>
          <a:p>
            <a:r>
              <a:rPr lang="en-US"/>
              <a:t>1. Most AFVs produce less than petroleum vehicles.</a:t>
            </a:r>
          </a:p>
          <a:p>
            <a:endParaRPr lang="en-US"/>
          </a:p>
          <a:p>
            <a:r>
              <a:rPr lang="en-US"/>
              <a:t>2. Tax credits and financial incentives help lower the cost of AFVs.</a:t>
            </a:r>
          </a:p>
          <a:p>
            <a:endParaRPr lang="en-US"/>
          </a:p>
          <a:p>
            <a:r>
              <a:rPr lang="en-US"/>
              <a:t>3. Prices of alternative fuels are more stable and often lower than petroleum fuels.</a:t>
            </a:r>
          </a:p>
          <a:p>
            <a:endParaRPr lang="en-US"/>
          </a:p>
          <a:p>
            <a:r>
              <a:rPr lang="en-US"/>
              <a:t>4. Use of alternative fuels reduces our dependence on imported oil.</a:t>
            </a:r>
          </a:p>
          <a:p>
            <a:endParaRPr lang="en-US"/>
          </a:p>
          <a:p>
            <a:r>
              <a:rPr lang="en-US"/>
              <a:t>5. Automakers and engine manufacturers are expanding their lines of AFVs and engine types, and the network of fueling stations is growing.</a:t>
            </a:r>
          </a:p>
        </p:txBody>
      </p:sp>
      <p:pic>
        <p:nvPicPr>
          <p:cNvPr id="11267" name="Picture 2" descr="http://image.motortrend.com/f/9468619+w750/112_0611_02z+hybrid_alternative_fuel_vehicles+lexus_GS450H.jpg"/>
          <p:cNvPicPr>
            <a:picLocks noChangeAspect="1" noChangeArrowheads="1"/>
          </p:cNvPicPr>
          <p:nvPr/>
        </p:nvPicPr>
        <p:blipFill>
          <a:blip r:embed="rId2"/>
          <a:srcRect/>
          <a:stretch>
            <a:fillRect/>
          </a:stretch>
        </p:blipFill>
        <p:spPr bwMode="auto">
          <a:xfrm>
            <a:off x="4800600" y="3886200"/>
            <a:ext cx="4143375" cy="2590800"/>
          </a:xfrm>
          <a:prstGeom prst="rect">
            <a:avLst/>
          </a:prstGeom>
          <a:noFill/>
          <a:ln w="9525">
            <a:noFill/>
            <a:miter lim="800000"/>
            <a:headEnd/>
            <a:tailEnd/>
          </a:ln>
        </p:spPr>
      </p:pic>
      <p:sp>
        <p:nvSpPr>
          <p:cNvPr id="4" name="Rectangle 3"/>
          <p:cNvSpPr/>
          <p:nvPr/>
        </p:nvSpPr>
        <p:spPr>
          <a:xfrm>
            <a:off x="4343400" y="228600"/>
            <a:ext cx="4515064" cy="3416320"/>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mn-ea"/>
                <a:cs typeface="Arial" charset="0"/>
              </a:rPr>
              <a:t>Need for Alternative Fuel Vehicles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28600" y="1524000"/>
            <a:ext cx="5029200" cy="6477000"/>
          </a:xfrm>
        </p:spPr>
        <p:txBody>
          <a:bodyPr/>
          <a:lstStyle/>
          <a:p>
            <a:pPr marL="514350" indent="-514350" eaLnBrk="1" hangingPunct="1">
              <a:buFont typeface="Arial" charset="-52"/>
              <a:buAutoNum type="alphaUcPeriod"/>
            </a:pPr>
            <a:r>
              <a:rPr lang="en-US" sz="1800"/>
              <a:t>Diesel</a:t>
            </a:r>
          </a:p>
          <a:p>
            <a:pPr marL="514350" indent="-514350" eaLnBrk="1" hangingPunct="1">
              <a:buFont typeface="Arial" charset="-52"/>
              <a:buNone/>
            </a:pPr>
            <a:r>
              <a:rPr lang="en-US" sz="1800"/>
              <a:t>	1. More power than gasoline</a:t>
            </a:r>
          </a:p>
          <a:p>
            <a:pPr marL="514350" indent="-514350" eaLnBrk="1" hangingPunct="1">
              <a:buFont typeface="Arial" charset="-52"/>
              <a:buNone/>
            </a:pPr>
            <a:r>
              <a:rPr lang="en-US" sz="1800"/>
              <a:t>	2. Reduced fire risk</a:t>
            </a:r>
          </a:p>
          <a:p>
            <a:pPr marL="514350" indent="-514350" eaLnBrk="1" hangingPunct="1">
              <a:buFont typeface="Arial" charset="-52"/>
              <a:buAutoNum type="alphaUcPeriod" startAt="2"/>
            </a:pPr>
            <a:r>
              <a:rPr lang="en-US" sz="1800"/>
              <a:t>Hybrid</a:t>
            </a:r>
          </a:p>
          <a:p>
            <a:pPr marL="514350" indent="-514350" eaLnBrk="1" hangingPunct="1">
              <a:buFont typeface="Arial" charset="-52"/>
              <a:buNone/>
            </a:pPr>
            <a:r>
              <a:rPr lang="en-US" sz="1800"/>
              <a:t>	1. Less air pollution</a:t>
            </a:r>
          </a:p>
          <a:p>
            <a:pPr marL="514350" indent="-514350" eaLnBrk="1" hangingPunct="1">
              <a:buFont typeface="Arial" charset="-52"/>
              <a:buNone/>
            </a:pPr>
            <a:r>
              <a:rPr lang="en-US" sz="1800"/>
              <a:t>	2. Can run on electricity</a:t>
            </a:r>
          </a:p>
          <a:p>
            <a:pPr marL="514350" indent="-514350" eaLnBrk="1" hangingPunct="1">
              <a:buFont typeface="Arial" charset="-52"/>
              <a:buNone/>
            </a:pPr>
            <a:r>
              <a:rPr lang="en-US" sz="1400">
                <a:solidFill>
                  <a:schemeClr val="accent1"/>
                </a:solidFill>
              </a:rPr>
              <a:t>C</a:t>
            </a:r>
            <a:r>
              <a:rPr lang="en-US" sz="1800">
                <a:solidFill>
                  <a:schemeClr val="accent1"/>
                </a:solidFill>
              </a:rPr>
              <a:t>. </a:t>
            </a:r>
            <a:r>
              <a:rPr lang="en-US" sz="1800"/>
              <a:t>	Electric</a:t>
            </a:r>
          </a:p>
          <a:p>
            <a:pPr marL="514350" indent="-514350" eaLnBrk="1" hangingPunct="1">
              <a:buFont typeface="Arial" charset="-52"/>
              <a:buNone/>
            </a:pPr>
            <a:r>
              <a:rPr lang="en-US" sz="1800"/>
              <a:t>	1. No pollution</a:t>
            </a:r>
          </a:p>
          <a:p>
            <a:pPr marL="514350" indent="-514350" eaLnBrk="1" hangingPunct="1">
              <a:buFont typeface="Arial" charset="-52"/>
              <a:buNone/>
            </a:pPr>
            <a:r>
              <a:rPr lang="en-US" sz="1800"/>
              <a:t>	2. Fuel efficient</a:t>
            </a:r>
          </a:p>
          <a:p>
            <a:pPr marL="514350" indent="-514350" eaLnBrk="1" hangingPunct="1">
              <a:buFont typeface="Arial" charset="-52"/>
              <a:buAutoNum type="alphaUcPeriod" startAt="4"/>
            </a:pPr>
            <a:r>
              <a:rPr lang="en-US" sz="1800"/>
              <a:t>Natural Gas</a:t>
            </a:r>
          </a:p>
          <a:p>
            <a:pPr marL="514350" indent="-514350" eaLnBrk="1" hangingPunct="1">
              <a:buFont typeface="Arial" charset="-52"/>
              <a:buNone/>
            </a:pPr>
            <a:r>
              <a:rPr lang="en-US" sz="1800"/>
              <a:t>	1. Cleanest burning fuel</a:t>
            </a:r>
          </a:p>
          <a:p>
            <a:pPr marL="514350" indent="-514350" eaLnBrk="1" hangingPunct="1">
              <a:buFont typeface="Arial" charset="-52"/>
              <a:buNone/>
            </a:pPr>
            <a:r>
              <a:rPr lang="en-US" sz="1800"/>
              <a:t>	2. Air pollution is produced</a:t>
            </a:r>
          </a:p>
          <a:p>
            <a:pPr marL="514350" indent="-514350" eaLnBrk="1" hangingPunct="1">
              <a:buFont typeface="Arial" charset="-52"/>
              <a:buAutoNum type="alphaUcPeriod" startAt="5"/>
            </a:pPr>
            <a:r>
              <a:rPr lang="en-US" sz="1800"/>
              <a:t>Flex fuel or ethanol mix</a:t>
            </a:r>
          </a:p>
          <a:p>
            <a:pPr marL="514350" indent="-514350" eaLnBrk="1" hangingPunct="1">
              <a:buFont typeface="Arial" charset="-52"/>
              <a:buNone/>
            </a:pPr>
            <a:r>
              <a:rPr lang="en-US" sz="1800"/>
              <a:t>	1. Renewable resource</a:t>
            </a:r>
          </a:p>
          <a:p>
            <a:pPr marL="514350" indent="-514350" eaLnBrk="1" hangingPunct="1">
              <a:buFont typeface="Arial" charset="-52"/>
              <a:buNone/>
            </a:pPr>
            <a:r>
              <a:rPr lang="en-US" sz="1800"/>
              <a:t>	2. Boosts efficiency of gasoline</a:t>
            </a:r>
          </a:p>
          <a:p>
            <a:pPr marL="514350" indent="-514350" eaLnBrk="1" hangingPunct="1">
              <a:buFont typeface="Arial" charset="-52"/>
              <a:buAutoNum type="alphaUcPeriod" startAt="6"/>
            </a:pPr>
            <a:r>
              <a:rPr lang="en-US" sz="1800"/>
              <a:t>Liquid Petroleum Gas</a:t>
            </a:r>
          </a:p>
          <a:p>
            <a:pPr marL="514350" indent="-514350" eaLnBrk="1" hangingPunct="1">
              <a:buFont typeface="Arial" charset="-52"/>
              <a:buNone/>
            </a:pPr>
            <a:r>
              <a:rPr lang="en-US" sz="1800"/>
              <a:t>	1. Less air pollution</a:t>
            </a:r>
          </a:p>
          <a:p>
            <a:pPr marL="514350" indent="-514350" eaLnBrk="1" hangingPunct="1">
              <a:buFont typeface="Arial" charset="-52"/>
              <a:buNone/>
            </a:pPr>
            <a:r>
              <a:rPr lang="en-US" sz="1800"/>
              <a:t>	2. More fuel efficient than gasoline</a:t>
            </a:r>
          </a:p>
          <a:p>
            <a:pPr marL="514350" indent="-514350" eaLnBrk="1" hangingPunct="1">
              <a:buFont typeface="Arial" charset="-52"/>
              <a:buAutoNum type="arabicPeriod"/>
            </a:pPr>
            <a:endParaRPr lang="en-US"/>
          </a:p>
        </p:txBody>
      </p:sp>
      <p:pic>
        <p:nvPicPr>
          <p:cNvPr id="12291" name="Picture 6" descr="http://z.about.com/d/alternativefuels/1/0/_/0/-/-/FT-HS_frontright.jpg"/>
          <p:cNvPicPr>
            <a:picLocks noChangeAspect="1" noChangeArrowheads="1"/>
          </p:cNvPicPr>
          <p:nvPr/>
        </p:nvPicPr>
        <p:blipFill>
          <a:blip r:embed="rId2"/>
          <a:srcRect/>
          <a:stretch>
            <a:fillRect/>
          </a:stretch>
        </p:blipFill>
        <p:spPr bwMode="auto">
          <a:xfrm>
            <a:off x="4800600" y="2667000"/>
            <a:ext cx="3438525" cy="2286000"/>
          </a:xfrm>
          <a:prstGeom prst="rect">
            <a:avLst/>
          </a:prstGeom>
          <a:noFill/>
          <a:ln w="9525">
            <a:noFill/>
            <a:miter lim="800000"/>
            <a:headEnd/>
            <a:tailEnd/>
          </a:ln>
        </p:spPr>
      </p:pic>
      <p:sp>
        <p:nvSpPr>
          <p:cNvPr id="4" name="Rectangle 3"/>
          <p:cNvSpPr/>
          <p:nvPr/>
        </p:nvSpPr>
        <p:spPr>
          <a:xfrm>
            <a:off x="0" y="0"/>
            <a:ext cx="9385389" cy="1754326"/>
          </a:xfrm>
          <a:prstGeom prst="rect">
            <a:avLst/>
          </a:prstGeom>
          <a:noFill/>
        </p:spPr>
        <p:txBody>
          <a:bodyPr>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ea typeface="+mn-ea"/>
                <a:cs typeface="Arial" charset="0"/>
              </a:rPr>
              <a:t>Types of Alternative Fuel Vehicles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5" descr="http://www.gotbroken.com/wp-content/uploads/2009/07/2009-Hyundai-Elantra-LPI-Hybrid-Electric-Vehicle-Front-Picture-588x391.jpg"/>
          <p:cNvPicPr>
            <a:picLocks noGrp="1" noChangeAspect="1" noChangeArrowheads="1"/>
          </p:cNvPicPr>
          <p:nvPr>
            <p:ph idx="1"/>
          </p:nvPr>
        </p:nvPicPr>
        <p:blipFill>
          <a:blip r:embed="rId2"/>
          <a:srcRect/>
          <a:stretch>
            <a:fillRect/>
          </a:stretch>
        </p:blipFill>
        <p:spPr>
          <a:xfrm>
            <a:off x="4267200" y="2667000"/>
            <a:ext cx="3943350" cy="2622550"/>
          </a:xfrm>
          <a:noFill/>
        </p:spPr>
      </p:pic>
      <p:sp>
        <p:nvSpPr>
          <p:cNvPr id="13315" name="TextBox 5"/>
          <p:cNvSpPr txBox="1">
            <a:spLocks noChangeArrowheads="1"/>
          </p:cNvSpPr>
          <p:nvPr/>
        </p:nvSpPr>
        <p:spPr bwMode="auto">
          <a:xfrm>
            <a:off x="381000" y="1752600"/>
            <a:ext cx="3352800" cy="4800600"/>
          </a:xfrm>
          <a:prstGeom prst="rect">
            <a:avLst/>
          </a:prstGeom>
          <a:noFill/>
          <a:ln w="9525">
            <a:noFill/>
            <a:miter lim="800000"/>
            <a:headEnd/>
            <a:tailEnd/>
          </a:ln>
        </p:spPr>
        <p:txBody>
          <a:bodyPr>
            <a:prstTxWarp prst="textNoShape">
              <a:avLst/>
            </a:prstTxWarp>
            <a:spAutoFit/>
          </a:bodyPr>
          <a:lstStyle/>
          <a:p>
            <a:r>
              <a:rPr lang="en-US"/>
              <a:t>Positives of HEVs:</a:t>
            </a:r>
          </a:p>
          <a:p>
            <a:r>
              <a:rPr lang="en-US"/>
              <a:t>1. Pollution: Emit less pollutants than do conventional gasoline  powered cars</a:t>
            </a:r>
          </a:p>
          <a:p>
            <a:r>
              <a:rPr lang="en-US"/>
              <a:t>2. Fuel efficiency: miles per gallon anywhere from 45 to 60 miles per gallon</a:t>
            </a:r>
          </a:p>
          <a:p>
            <a:r>
              <a:rPr lang="en-US"/>
              <a:t>3. Government tax breaks</a:t>
            </a:r>
          </a:p>
          <a:p>
            <a:endParaRPr lang="en-US"/>
          </a:p>
          <a:p>
            <a:r>
              <a:rPr lang="en-US"/>
              <a:t>Negatives of HEVs:</a:t>
            </a:r>
          </a:p>
          <a:p>
            <a:pPr>
              <a:buFontTx/>
              <a:buAutoNum type="arabicPeriod"/>
            </a:pPr>
            <a:r>
              <a:rPr lang="en-US"/>
              <a:t>More expensive</a:t>
            </a:r>
          </a:p>
          <a:p>
            <a:pPr>
              <a:buFontTx/>
              <a:buAutoNum type="arabicPeriod"/>
            </a:pPr>
            <a:r>
              <a:rPr lang="en-US"/>
              <a:t>Hybrids heavier than regular gas powered conventional cars</a:t>
            </a:r>
          </a:p>
          <a:p>
            <a:pPr>
              <a:buFontTx/>
              <a:buAutoNum type="arabicPeriod"/>
            </a:pPr>
            <a:r>
              <a:rPr lang="en-US"/>
              <a:t>Risk of electrocution in an accident</a:t>
            </a:r>
          </a:p>
          <a:p>
            <a:endParaRPr lang="en-US"/>
          </a:p>
        </p:txBody>
      </p:sp>
      <p:sp>
        <p:nvSpPr>
          <p:cNvPr id="13316" name="TextBox 3"/>
          <p:cNvSpPr txBox="1">
            <a:spLocks noChangeArrowheads="1"/>
          </p:cNvSpPr>
          <p:nvPr/>
        </p:nvSpPr>
        <p:spPr bwMode="auto">
          <a:xfrm>
            <a:off x="5334000" y="5791200"/>
            <a:ext cx="2667000" cy="646113"/>
          </a:xfrm>
          <a:prstGeom prst="rect">
            <a:avLst/>
          </a:prstGeom>
          <a:noFill/>
          <a:ln w="9525">
            <a:noFill/>
            <a:miter lim="800000"/>
            <a:headEnd/>
            <a:tailEnd/>
          </a:ln>
        </p:spPr>
        <p:txBody>
          <a:bodyPr>
            <a:prstTxWarp prst="textNoShape">
              <a:avLst/>
            </a:prstTxWarp>
            <a:spAutoFit/>
          </a:bodyPr>
          <a:lstStyle/>
          <a:p>
            <a:r>
              <a:rPr lang="en-US"/>
              <a:t>Metal hydride batteries are used in hybrids.</a:t>
            </a:r>
          </a:p>
        </p:txBody>
      </p:sp>
      <p:sp>
        <p:nvSpPr>
          <p:cNvPr id="6" name="Rectangle 5"/>
          <p:cNvSpPr/>
          <p:nvPr/>
        </p:nvSpPr>
        <p:spPr>
          <a:xfrm>
            <a:off x="1489451" y="457200"/>
            <a:ext cx="5532540"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Arial" charset="0"/>
              </a:rPr>
              <a:t>Hybrid Vehicles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5" descr="http://i.treehugger.com/files/hybrid_plugin.jpg"/>
          <p:cNvPicPr>
            <a:picLocks noChangeAspect="1" noChangeArrowheads="1"/>
          </p:cNvPicPr>
          <p:nvPr/>
        </p:nvPicPr>
        <p:blipFill>
          <a:blip r:embed="rId2"/>
          <a:srcRect/>
          <a:stretch>
            <a:fillRect/>
          </a:stretch>
        </p:blipFill>
        <p:spPr bwMode="auto">
          <a:xfrm>
            <a:off x="4648200" y="1676400"/>
            <a:ext cx="4114800" cy="2743200"/>
          </a:xfrm>
          <a:prstGeom prst="rect">
            <a:avLst/>
          </a:prstGeom>
          <a:noFill/>
          <a:ln w="9525">
            <a:noFill/>
            <a:miter lim="800000"/>
            <a:headEnd/>
            <a:tailEnd/>
          </a:ln>
        </p:spPr>
      </p:pic>
      <p:sp>
        <p:nvSpPr>
          <p:cNvPr id="14339" name="TextBox 4"/>
          <p:cNvSpPr txBox="1">
            <a:spLocks noChangeArrowheads="1"/>
          </p:cNvSpPr>
          <p:nvPr/>
        </p:nvSpPr>
        <p:spPr bwMode="auto">
          <a:xfrm>
            <a:off x="5181600" y="4549775"/>
            <a:ext cx="3276600" cy="2308225"/>
          </a:xfrm>
          <a:prstGeom prst="rect">
            <a:avLst/>
          </a:prstGeom>
          <a:noFill/>
          <a:ln w="9525">
            <a:noFill/>
            <a:miter lim="800000"/>
            <a:headEnd/>
            <a:tailEnd/>
          </a:ln>
        </p:spPr>
        <p:txBody>
          <a:bodyPr>
            <a:prstTxWarp prst="textNoShape">
              <a:avLst/>
            </a:prstTxWarp>
            <a:spAutoFit/>
          </a:bodyPr>
          <a:lstStyle/>
          <a:p>
            <a:r>
              <a:rPr lang="en-US"/>
              <a:t>Plug-in hybrid vehicles are better than standard hybrid electric vehicles because they can be charged from wall sockets and solar panels creating far less pollution than hybrids.</a:t>
            </a:r>
          </a:p>
          <a:p>
            <a:endParaRPr lang="en-US"/>
          </a:p>
        </p:txBody>
      </p:sp>
      <p:sp>
        <p:nvSpPr>
          <p:cNvPr id="14340" name="TextBox 5"/>
          <p:cNvSpPr txBox="1">
            <a:spLocks noChangeArrowheads="1"/>
          </p:cNvSpPr>
          <p:nvPr/>
        </p:nvSpPr>
        <p:spPr bwMode="auto">
          <a:xfrm>
            <a:off x="685800" y="1447800"/>
            <a:ext cx="3657600" cy="646113"/>
          </a:xfrm>
          <a:prstGeom prst="rect">
            <a:avLst/>
          </a:prstGeom>
          <a:noFill/>
          <a:ln w="9525">
            <a:noFill/>
            <a:miter lim="800000"/>
            <a:headEnd/>
            <a:tailEnd/>
          </a:ln>
        </p:spPr>
        <p:txBody>
          <a:bodyPr>
            <a:prstTxWarp prst="textNoShape">
              <a:avLst/>
            </a:prstTxWarp>
            <a:spAutoFit/>
          </a:bodyPr>
          <a:lstStyle/>
          <a:p>
            <a:r>
              <a:rPr lang="en-US"/>
              <a:t>A Prius costs $10,000 more when upgraded than a regular one.</a:t>
            </a:r>
          </a:p>
        </p:txBody>
      </p:sp>
      <p:sp>
        <p:nvSpPr>
          <p:cNvPr id="14341" name="TextBox 6"/>
          <p:cNvSpPr txBox="1">
            <a:spLocks noChangeArrowheads="1"/>
          </p:cNvSpPr>
          <p:nvPr/>
        </p:nvSpPr>
        <p:spPr bwMode="auto">
          <a:xfrm>
            <a:off x="685800" y="2209800"/>
            <a:ext cx="3352800" cy="923925"/>
          </a:xfrm>
          <a:prstGeom prst="rect">
            <a:avLst/>
          </a:prstGeom>
          <a:noFill/>
          <a:ln w="9525">
            <a:noFill/>
            <a:miter lim="800000"/>
            <a:headEnd/>
            <a:tailEnd/>
          </a:ln>
        </p:spPr>
        <p:txBody>
          <a:bodyPr>
            <a:prstTxWarp prst="textNoShape">
              <a:avLst/>
            </a:prstTxWarp>
            <a:spAutoFit/>
          </a:bodyPr>
          <a:lstStyle/>
          <a:p>
            <a:r>
              <a:rPr lang="en-US"/>
              <a:t>You can drive up to 40 miles in pure electric mode in the Hymotion PHEV.</a:t>
            </a:r>
          </a:p>
        </p:txBody>
      </p:sp>
      <p:sp>
        <p:nvSpPr>
          <p:cNvPr id="10" name="Rectangle 9"/>
          <p:cNvSpPr/>
          <p:nvPr/>
        </p:nvSpPr>
        <p:spPr>
          <a:xfrm>
            <a:off x="685800" y="304800"/>
            <a:ext cx="7879337"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1">
                    <a:shade val="50000"/>
                  </a:schemeClr>
                </a:solidFill>
                <a:latin typeface="Arial" charset="0"/>
                <a:ea typeface="+mn-ea"/>
                <a:cs typeface="Arial" charset="0"/>
              </a:rPr>
              <a:t>Plug-in Hybrid Vehicles</a:t>
            </a:r>
          </a:p>
        </p:txBody>
      </p:sp>
      <p:sp>
        <p:nvSpPr>
          <p:cNvPr id="14343" name="TextBox 10"/>
          <p:cNvSpPr txBox="1">
            <a:spLocks noChangeArrowheads="1"/>
          </p:cNvSpPr>
          <p:nvPr/>
        </p:nvSpPr>
        <p:spPr bwMode="auto">
          <a:xfrm>
            <a:off x="685800" y="3200400"/>
            <a:ext cx="3657600" cy="1200150"/>
          </a:xfrm>
          <a:prstGeom prst="rect">
            <a:avLst/>
          </a:prstGeom>
          <a:noFill/>
          <a:ln w="9525">
            <a:noFill/>
            <a:miter lim="800000"/>
            <a:headEnd/>
            <a:tailEnd/>
          </a:ln>
        </p:spPr>
        <p:txBody>
          <a:bodyPr>
            <a:prstTxWarp prst="textNoShape">
              <a:avLst/>
            </a:prstTxWarp>
            <a:spAutoFit/>
          </a:bodyPr>
          <a:lstStyle/>
          <a:p>
            <a:r>
              <a:rPr lang="en-US"/>
              <a:t>Toyota, Ford, Chevy, Daimler and Fiskar are companies that are building/designing PHEVs for public.</a:t>
            </a:r>
          </a:p>
        </p:txBody>
      </p:sp>
      <p:sp>
        <p:nvSpPr>
          <p:cNvPr id="14344" name="TextBox 11"/>
          <p:cNvSpPr txBox="1">
            <a:spLocks noChangeArrowheads="1"/>
          </p:cNvSpPr>
          <p:nvPr/>
        </p:nvSpPr>
        <p:spPr bwMode="auto">
          <a:xfrm>
            <a:off x="685800" y="4495800"/>
            <a:ext cx="3505200" cy="646113"/>
          </a:xfrm>
          <a:prstGeom prst="rect">
            <a:avLst/>
          </a:prstGeom>
          <a:noFill/>
          <a:ln w="9525">
            <a:noFill/>
            <a:miter lim="800000"/>
            <a:headEnd/>
            <a:tailEnd/>
          </a:ln>
        </p:spPr>
        <p:txBody>
          <a:bodyPr>
            <a:prstTxWarp prst="textNoShape">
              <a:avLst/>
            </a:prstTxWarp>
            <a:spAutoFit/>
          </a:bodyPr>
          <a:lstStyle/>
          <a:p>
            <a:r>
              <a:rPr lang="en-US"/>
              <a:t>Lithium-ion (Li-Ion) are batteries that are most used in PHEVs.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457200"/>
            <a:ext cx="9144000" cy="923330"/>
          </a:xfrm>
          <a:prstGeom prst="rect">
            <a:avLst/>
          </a:prstGeom>
          <a:noFill/>
        </p:spPr>
        <p:txBody>
          <a:bodyPr>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ea typeface="+mn-ea"/>
                <a:cs typeface="Arial" charset="0"/>
              </a:rPr>
              <a:t>Diesel / Biodiesel Vehicles</a:t>
            </a:r>
          </a:p>
        </p:txBody>
      </p:sp>
      <p:sp>
        <p:nvSpPr>
          <p:cNvPr id="15363" name="TextBox 4"/>
          <p:cNvSpPr txBox="1">
            <a:spLocks noChangeArrowheads="1"/>
          </p:cNvSpPr>
          <p:nvPr/>
        </p:nvSpPr>
        <p:spPr bwMode="auto">
          <a:xfrm>
            <a:off x="381000" y="1676400"/>
            <a:ext cx="4572000" cy="3140075"/>
          </a:xfrm>
          <a:prstGeom prst="rect">
            <a:avLst/>
          </a:prstGeom>
          <a:noFill/>
          <a:ln w="9525">
            <a:noFill/>
            <a:miter lim="800000"/>
            <a:headEnd/>
            <a:tailEnd/>
          </a:ln>
        </p:spPr>
        <p:txBody>
          <a:bodyPr>
            <a:prstTxWarp prst="textNoShape">
              <a:avLst/>
            </a:prstTxWarp>
            <a:spAutoFit/>
          </a:bodyPr>
          <a:lstStyle/>
          <a:p>
            <a:r>
              <a:rPr lang="en-US"/>
              <a:t>Positives of diesel:</a:t>
            </a:r>
          </a:p>
          <a:p>
            <a:pPr>
              <a:buFontTx/>
              <a:buAutoNum type="arabicPeriod"/>
            </a:pPr>
            <a:r>
              <a:rPr lang="en-US"/>
              <a:t>More mile range than gasoline</a:t>
            </a:r>
          </a:p>
          <a:p>
            <a:pPr>
              <a:buFontTx/>
              <a:buAutoNum type="arabicPeriod"/>
            </a:pPr>
            <a:r>
              <a:rPr lang="en-US"/>
              <a:t>Diesel engines last longer</a:t>
            </a:r>
          </a:p>
          <a:p>
            <a:pPr>
              <a:buFontTx/>
              <a:buAutoNum type="arabicPeriod"/>
            </a:pPr>
            <a:r>
              <a:rPr lang="en-US"/>
              <a:t>More power for towing</a:t>
            </a:r>
          </a:p>
          <a:p>
            <a:endParaRPr lang="en-US"/>
          </a:p>
          <a:p>
            <a:r>
              <a:rPr lang="en-US"/>
              <a:t>Negatives of diesel:</a:t>
            </a:r>
          </a:p>
          <a:p>
            <a:pPr>
              <a:buFontTx/>
              <a:buAutoNum type="arabicPeriod"/>
            </a:pPr>
            <a:r>
              <a:rPr lang="en-US"/>
              <a:t>More pollution than gasoline</a:t>
            </a:r>
          </a:p>
          <a:p>
            <a:pPr>
              <a:buFontTx/>
              <a:buAutoNum type="arabicPeriod"/>
            </a:pPr>
            <a:r>
              <a:rPr lang="en-US"/>
              <a:t>More expensive than unleaded gasoline</a:t>
            </a:r>
          </a:p>
          <a:p>
            <a:pPr>
              <a:buFontTx/>
              <a:buAutoNum type="arabicPeriod"/>
            </a:pPr>
            <a:r>
              <a:rPr lang="en-US"/>
              <a:t>Biodiesel saps food supply</a:t>
            </a:r>
          </a:p>
          <a:p>
            <a:pPr>
              <a:buFontTx/>
              <a:buAutoNum type="arabicPeriod"/>
            </a:pPr>
            <a:endParaRPr lang="en-US"/>
          </a:p>
          <a:p>
            <a:endParaRPr lang="en-US"/>
          </a:p>
        </p:txBody>
      </p:sp>
      <p:pic>
        <p:nvPicPr>
          <p:cNvPr id="15364" name="Picture 5" descr="http://image.dieselpowermag.com/f/9359032/0608dp_04_z+subaru_diesel_vehicle+legacy_front_view.jpg"/>
          <p:cNvPicPr>
            <a:picLocks noChangeAspect="1" noChangeArrowheads="1"/>
          </p:cNvPicPr>
          <p:nvPr/>
        </p:nvPicPr>
        <p:blipFill>
          <a:blip r:embed="rId2"/>
          <a:srcRect/>
          <a:stretch>
            <a:fillRect/>
          </a:stretch>
        </p:blipFill>
        <p:spPr bwMode="auto">
          <a:xfrm>
            <a:off x="5029200" y="2362200"/>
            <a:ext cx="3581400" cy="2686050"/>
          </a:xfrm>
          <a:prstGeom prst="rect">
            <a:avLst/>
          </a:prstGeom>
          <a:noFill/>
          <a:ln w="9525">
            <a:noFill/>
            <a:miter lim="800000"/>
            <a:headEnd/>
            <a:tailEnd/>
          </a:ln>
        </p:spPr>
      </p:pic>
      <p:sp>
        <p:nvSpPr>
          <p:cNvPr id="5" name="TextBox 4"/>
          <p:cNvSpPr txBox="1"/>
          <p:nvPr/>
        </p:nvSpPr>
        <p:spPr>
          <a:xfrm>
            <a:off x="457200" y="4549775"/>
            <a:ext cx="8001000" cy="2308225"/>
          </a:xfrm>
          <a:prstGeom prst="rect">
            <a:avLst/>
          </a:prstGeom>
          <a:noFill/>
        </p:spPr>
        <p:txBody>
          <a:bodyPr>
            <a:prstTxWarp prst="textNoShape">
              <a:avLst/>
            </a:prstTxWarp>
            <a:spAutoFit/>
          </a:bodyPr>
          <a:lstStyle/>
          <a:p>
            <a:r>
              <a:rPr lang="en-US"/>
              <a:t>Resources for diesel and biodiesel:</a:t>
            </a:r>
          </a:p>
          <a:p>
            <a:r>
              <a:rPr lang="en-US"/>
              <a:t>[Diesel]</a:t>
            </a:r>
          </a:p>
          <a:p>
            <a:pPr>
              <a:buFontTx/>
              <a:buAutoNum type="arabicPeriod"/>
            </a:pPr>
            <a:r>
              <a:rPr lang="en-US"/>
              <a:t>Petroleum</a:t>
            </a:r>
          </a:p>
          <a:p>
            <a:r>
              <a:rPr lang="en-US"/>
              <a:t>[Biodiesel]</a:t>
            </a:r>
          </a:p>
          <a:p>
            <a:pPr>
              <a:buFontTx/>
              <a:buAutoNum type="arabicPeriod"/>
            </a:pPr>
            <a:r>
              <a:rPr lang="en-US"/>
              <a:t>Animal fat</a:t>
            </a:r>
          </a:p>
          <a:p>
            <a:pPr>
              <a:buFontTx/>
              <a:buAutoNum type="arabicPeriod"/>
            </a:pPr>
            <a:r>
              <a:rPr lang="en-US"/>
              <a:t>Waste vegetable oil</a:t>
            </a:r>
          </a:p>
          <a:p>
            <a:pPr>
              <a:buFontTx/>
              <a:buAutoNum type="arabicPeriod"/>
            </a:pPr>
            <a:r>
              <a:rPr lang="en-US"/>
              <a:t>Algae</a:t>
            </a:r>
          </a:p>
          <a:p>
            <a:pPr>
              <a:buFontTx/>
              <a:buAutoNum type="arabicPeriod"/>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609600" y="304800"/>
            <a:ext cx="7840865"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mn-ea"/>
                <a:cs typeface="Arial" charset="0"/>
              </a:rPr>
              <a:t>Battery Electric Vehicle</a:t>
            </a:r>
          </a:p>
        </p:txBody>
      </p:sp>
      <p:pic>
        <p:nvPicPr>
          <p:cNvPr id="16387" name="Picture 5" descr="http://www.greencarsite.co.uk/econews/images/bev.jpg"/>
          <p:cNvPicPr>
            <a:picLocks noChangeAspect="1" noChangeArrowheads="1"/>
          </p:cNvPicPr>
          <p:nvPr/>
        </p:nvPicPr>
        <p:blipFill>
          <a:blip r:embed="rId2"/>
          <a:srcRect/>
          <a:stretch>
            <a:fillRect/>
          </a:stretch>
        </p:blipFill>
        <p:spPr bwMode="auto">
          <a:xfrm>
            <a:off x="533400" y="1447800"/>
            <a:ext cx="3302000" cy="2286000"/>
          </a:xfrm>
          <a:prstGeom prst="rect">
            <a:avLst/>
          </a:prstGeom>
          <a:noFill/>
          <a:ln w="9525">
            <a:noFill/>
            <a:miter lim="800000"/>
            <a:headEnd/>
            <a:tailEnd/>
          </a:ln>
        </p:spPr>
      </p:pic>
      <p:sp>
        <p:nvSpPr>
          <p:cNvPr id="6" name="TextBox 5"/>
          <p:cNvSpPr txBox="1"/>
          <p:nvPr/>
        </p:nvSpPr>
        <p:spPr>
          <a:xfrm>
            <a:off x="4572000" y="1447800"/>
            <a:ext cx="4114800" cy="3140075"/>
          </a:xfrm>
          <a:prstGeom prst="rect">
            <a:avLst/>
          </a:prstGeom>
          <a:noFill/>
        </p:spPr>
        <p:txBody>
          <a:bodyPr>
            <a:spAutoFit/>
          </a:bodyPr>
          <a:lstStyle/>
          <a:p>
            <a:pPr>
              <a:defRPr/>
            </a:pPr>
            <a:r>
              <a:rPr lang="en-US" dirty="0">
                <a:latin typeface="Arial" charset="0"/>
                <a:ea typeface="+mn-ea"/>
                <a:cs typeface="Arial" charset="0"/>
              </a:rPr>
              <a:t>Positives of Battery Electric Vehicles:</a:t>
            </a:r>
          </a:p>
          <a:p>
            <a:pPr marL="342900" indent="-342900">
              <a:buFontTx/>
              <a:buAutoNum type="arabicPeriod"/>
              <a:defRPr/>
            </a:pPr>
            <a:r>
              <a:rPr lang="en-US" dirty="0">
                <a:latin typeface="Arial" charset="0"/>
                <a:ea typeface="+mn-ea"/>
                <a:cs typeface="Arial" charset="0"/>
              </a:rPr>
              <a:t>Less pollution than gasoline</a:t>
            </a:r>
          </a:p>
          <a:p>
            <a:pPr marL="342900" indent="-342900">
              <a:buFontTx/>
              <a:buAutoNum type="arabicPeriod"/>
              <a:defRPr/>
            </a:pPr>
            <a:r>
              <a:rPr lang="en-US" dirty="0">
                <a:latin typeface="Arial" charset="0"/>
                <a:ea typeface="+mn-ea"/>
                <a:cs typeface="Arial" charset="0"/>
              </a:rPr>
              <a:t>Batteries are recyclable</a:t>
            </a:r>
          </a:p>
          <a:p>
            <a:pPr marL="342900" indent="-342900">
              <a:buFontTx/>
              <a:buAutoNum type="arabicPeriod"/>
              <a:defRPr/>
            </a:pPr>
            <a:r>
              <a:rPr lang="en-US" dirty="0">
                <a:latin typeface="Arial" charset="0"/>
                <a:ea typeface="+mn-ea"/>
                <a:cs typeface="Arial" charset="0"/>
              </a:rPr>
              <a:t>Simpler designed engine</a:t>
            </a:r>
          </a:p>
          <a:p>
            <a:pPr marL="342900" indent="-342900">
              <a:defRPr/>
            </a:pPr>
            <a:r>
              <a:rPr lang="en-US" dirty="0">
                <a:latin typeface="Arial" charset="0"/>
                <a:ea typeface="+mn-ea"/>
                <a:cs typeface="Arial" charset="0"/>
              </a:rPr>
              <a:t>Negatives of Battery Electric Vehicles:</a:t>
            </a:r>
          </a:p>
          <a:p>
            <a:pPr marL="342900" indent="-342900">
              <a:buFontTx/>
              <a:buAutoNum type="arabicPeriod"/>
              <a:defRPr/>
            </a:pPr>
            <a:r>
              <a:rPr lang="en-US" dirty="0">
                <a:latin typeface="Arial" charset="0"/>
                <a:ea typeface="+mn-ea"/>
                <a:cs typeface="Arial" charset="0"/>
              </a:rPr>
              <a:t>Standard charge stations take 3-5 hours to fully charge</a:t>
            </a:r>
          </a:p>
          <a:p>
            <a:pPr marL="342900" indent="-342900">
              <a:buFontTx/>
              <a:buAutoNum type="arabicPeriod"/>
              <a:defRPr/>
            </a:pPr>
            <a:r>
              <a:rPr lang="en-US" dirty="0">
                <a:latin typeface="Arial" charset="0"/>
                <a:ea typeface="+mn-ea"/>
                <a:cs typeface="Arial" charset="0"/>
              </a:rPr>
              <a:t>Very few locations of charging stations</a:t>
            </a:r>
          </a:p>
          <a:p>
            <a:pPr marL="342900" indent="-342900">
              <a:buFontTx/>
              <a:buAutoNum type="arabicPeriod"/>
              <a:defRPr/>
            </a:pPr>
            <a:r>
              <a:rPr lang="en-US" dirty="0">
                <a:latin typeface="Arial" charset="0"/>
                <a:ea typeface="+mn-ea"/>
                <a:cs typeface="Arial" charset="0"/>
              </a:rPr>
              <a:t>More expensive than conventional cars</a:t>
            </a:r>
          </a:p>
        </p:txBody>
      </p:sp>
      <p:sp>
        <p:nvSpPr>
          <p:cNvPr id="8" name="TextBox 7"/>
          <p:cNvSpPr txBox="1"/>
          <p:nvPr/>
        </p:nvSpPr>
        <p:spPr>
          <a:xfrm>
            <a:off x="4800600" y="4648200"/>
            <a:ext cx="3657600" cy="2032000"/>
          </a:xfrm>
          <a:prstGeom prst="rect">
            <a:avLst/>
          </a:prstGeom>
          <a:noFill/>
        </p:spPr>
        <p:txBody>
          <a:bodyPr>
            <a:spAutoFit/>
          </a:bodyPr>
          <a:lstStyle/>
          <a:p>
            <a:pPr>
              <a:defRPr/>
            </a:pPr>
            <a:r>
              <a:rPr lang="en-US" dirty="0">
                <a:latin typeface="Arial" charset="0"/>
                <a:ea typeface="+mn-ea"/>
                <a:cs typeface="Arial" charset="0"/>
              </a:rPr>
              <a:t>Five ways to produce electricity:</a:t>
            </a:r>
          </a:p>
          <a:p>
            <a:pPr>
              <a:defRPr/>
            </a:pPr>
            <a:endParaRPr lang="en-US" dirty="0">
              <a:latin typeface="Arial" charset="0"/>
              <a:ea typeface="+mn-ea"/>
              <a:cs typeface="Arial" charset="0"/>
            </a:endParaRPr>
          </a:p>
          <a:p>
            <a:pPr marL="342900" indent="-342900">
              <a:buFontTx/>
              <a:buAutoNum type="arabicPeriod"/>
              <a:defRPr/>
            </a:pPr>
            <a:r>
              <a:rPr lang="en-US" dirty="0">
                <a:latin typeface="Arial" charset="0"/>
                <a:ea typeface="+mn-ea"/>
                <a:cs typeface="Arial" charset="0"/>
              </a:rPr>
              <a:t>Solar panels</a:t>
            </a:r>
          </a:p>
          <a:p>
            <a:pPr marL="342900" indent="-342900">
              <a:buFontTx/>
              <a:buAutoNum type="arabicPeriod"/>
              <a:defRPr/>
            </a:pPr>
            <a:r>
              <a:rPr lang="en-US" dirty="0">
                <a:latin typeface="Arial" charset="0"/>
                <a:ea typeface="+mn-ea"/>
                <a:cs typeface="Arial" charset="0"/>
              </a:rPr>
              <a:t>Water turbines</a:t>
            </a:r>
          </a:p>
          <a:p>
            <a:pPr marL="342900" indent="-342900">
              <a:buFontTx/>
              <a:buAutoNum type="arabicPeriod"/>
              <a:defRPr/>
            </a:pPr>
            <a:r>
              <a:rPr lang="en-US" dirty="0">
                <a:latin typeface="Arial" charset="0"/>
                <a:ea typeface="+mn-ea"/>
                <a:cs typeface="Arial" charset="0"/>
              </a:rPr>
              <a:t>Windmills</a:t>
            </a:r>
          </a:p>
          <a:p>
            <a:pPr marL="342900" indent="-342900">
              <a:buFontTx/>
              <a:buAutoNum type="arabicPeriod"/>
              <a:defRPr/>
            </a:pPr>
            <a:r>
              <a:rPr lang="en-US" dirty="0">
                <a:latin typeface="Arial" charset="0"/>
                <a:ea typeface="+mn-ea"/>
                <a:cs typeface="Arial" charset="0"/>
              </a:rPr>
              <a:t>Thermal energy</a:t>
            </a:r>
          </a:p>
          <a:p>
            <a:pPr marL="342900" indent="-342900">
              <a:buFontTx/>
              <a:buAutoNum type="arabicPeriod"/>
              <a:defRPr/>
            </a:pPr>
            <a:r>
              <a:rPr lang="en-US" dirty="0">
                <a:latin typeface="Arial" charset="0"/>
                <a:ea typeface="+mn-ea"/>
                <a:cs typeface="Arial" charset="0"/>
              </a:rPr>
              <a:t>Gas turbines</a:t>
            </a:r>
          </a:p>
        </p:txBody>
      </p:sp>
      <p:sp>
        <p:nvSpPr>
          <p:cNvPr id="16390" name="TextBox 8"/>
          <p:cNvSpPr txBox="1">
            <a:spLocks noChangeArrowheads="1"/>
          </p:cNvSpPr>
          <p:nvPr/>
        </p:nvSpPr>
        <p:spPr bwMode="auto">
          <a:xfrm>
            <a:off x="533400" y="4191000"/>
            <a:ext cx="3886200" cy="1200150"/>
          </a:xfrm>
          <a:prstGeom prst="rect">
            <a:avLst/>
          </a:prstGeom>
          <a:noFill/>
          <a:ln w="9525">
            <a:noFill/>
            <a:miter lim="800000"/>
            <a:headEnd/>
            <a:tailEnd/>
          </a:ln>
        </p:spPr>
        <p:txBody>
          <a:bodyPr>
            <a:prstTxWarp prst="textNoShape">
              <a:avLst/>
            </a:prstTxWarp>
            <a:spAutoFit/>
          </a:bodyPr>
          <a:lstStyle/>
          <a:p>
            <a:r>
              <a:rPr lang="en-US"/>
              <a:t>Methods to store electric power:</a:t>
            </a:r>
          </a:p>
          <a:p>
            <a:pPr>
              <a:buFontTx/>
              <a:buAutoNum type="arabicPeriod"/>
            </a:pPr>
            <a:r>
              <a:rPr lang="en-US"/>
              <a:t>Fuel cells</a:t>
            </a:r>
          </a:p>
          <a:p>
            <a:pPr>
              <a:buFontTx/>
              <a:buAutoNum type="arabicPeriod"/>
            </a:pPr>
            <a:r>
              <a:rPr lang="en-US"/>
              <a:t>Fly Wheels</a:t>
            </a:r>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76200" y="152400"/>
            <a:ext cx="9220200" cy="1323439"/>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000" b="1" dirty="0">
                <a:ln/>
                <a:solidFill>
                  <a:schemeClr val="accent3"/>
                </a:solidFill>
                <a:latin typeface="Arial" charset="0"/>
                <a:ea typeface="+mn-ea"/>
                <a:cs typeface="Arial" charset="0"/>
              </a:rPr>
              <a:t>Compressed Natural Gas and Biomethane Vehicles</a:t>
            </a:r>
          </a:p>
        </p:txBody>
      </p:sp>
      <p:pic>
        <p:nvPicPr>
          <p:cNvPr id="17411" name="Picture 5" descr="http://z.about.com/d/alternativefuels/1/0/f/N/-/-/09_Civic_GX_leftfront.jpg"/>
          <p:cNvPicPr>
            <a:picLocks noChangeAspect="1" noChangeArrowheads="1"/>
          </p:cNvPicPr>
          <p:nvPr/>
        </p:nvPicPr>
        <p:blipFill>
          <a:blip r:embed="rId2"/>
          <a:srcRect/>
          <a:stretch>
            <a:fillRect/>
          </a:stretch>
        </p:blipFill>
        <p:spPr bwMode="auto">
          <a:xfrm>
            <a:off x="990600" y="1828800"/>
            <a:ext cx="3790950" cy="2362200"/>
          </a:xfrm>
          <a:prstGeom prst="rect">
            <a:avLst/>
          </a:prstGeom>
          <a:noFill/>
          <a:ln w="9525">
            <a:noFill/>
            <a:miter lim="800000"/>
            <a:headEnd/>
            <a:tailEnd/>
          </a:ln>
        </p:spPr>
      </p:pic>
      <p:sp>
        <p:nvSpPr>
          <p:cNvPr id="7" name="TextBox 6"/>
          <p:cNvSpPr txBox="1"/>
          <p:nvPr/>
        </p:nvSpPr>
        <p:spPr>
          <a:xfrm>
            <a:off x="5257800" y="2057400"/>
            <a:ext cx="3352800" cy="3694113"/>
          </a:xfrm>
          <a:prstGeom prst="rect">
            <a:avLst/>
          </a:prstGeom>
          <a:noFill/>
        </p:spPr>
        <p:txBody>
          <a:bodyPr>
            <a:spAutoFit/>
          </a:bodyPr>
          <a:lstStyle/>
          <a:p>
            <a:pPr>
              <a:defRPr/>
            </a:pPr>
            <a:r>
              <a:rPr lang="en-US" dirty="0">
                <a:latin typeface="Arial" charset="0"/>
                <a:ea typeface="+mn-ea"/>
                <a:cs typeface="Arial" charset="0"/>
              </a:rPr>
              <a:t>Positives of Natural Gas:</a:t>
            </a:r>
          </a:p>
          <a:p>
            <a:pPr marL="342900" indent="-342900">
              <a:buFontTx/>
              <a:buAutoNum type="arabicPeriod"/>
              <a:defRPr/>
            </a:pPr>
            <a:r>
              <a:rPr lang="en-US" dirty="0">
                <a:latin typeface="Arial" charset="0"/>
                <a:ea typeface="+mn-ea"/>
                <a:cs typeface="Arial" charset="0"/>
              </a:rPr>
              <a:t>Low cost</a:t>
            </a:r>
          </a:p>
          <a:p>
            <a:pPr marL="342900" indent="-342900">
              <a:buFontTx/>
              <a:buAutoNum type="arabicPeriod"/>
              <a:defRPr/>
            </a:pPr>
            <a:r>
              <a:rPr lang="en-US" dirty="0">
                <a:latin typeface="Arial" charset="0"/>
                <a:ea typeface="+mn-ea"/>
                <a:cs typeface="Arial" charset="0"/>
              </a:rPr>
              <a:t>Less pollution than gasoline</a:t>
            </a:r>
          </a:p>
          <a:p>
            <a:pPr marL="342900" indent="-342900">
              <a:buFontTx/>
              <a:buAutoNum type="arabicPeriod"/>
              <a:defRPr/>
            </a:pPr>
            <a:r>
              <a:rPr lang="en-US" dirty="0">
                <a:latin typeface="Arial" charset="0"/>
                <a:ea typeface="+mn-ea"/>
                <a:cs typeface="Arial" charset="0"/>
              </a:rPr>
              <a:t>Domestic production</a:t>
            </a:r>
          </a:p>
          <a:p>
            <a:pPr>
              <a:defRPr/>
            </a:pPr>
            <a:endParaRPr lang="en-US" dirty="0">
              <a:latin typeface="Arial" charset="0"/>
              <a:ea typeface="+mn-ea"/>
              <a:cs typeface="Arial" charset="0"/>
            </a:endParaRPr>
          </a:p>
          <a:p>
            <a:pPr>
              <a:defRPr/>
            </a:pPr>
            <a:r>
              <a:rPr lang="en-US" dirty="0">
                <a:latin typeface="Arial" charset="0"/>
                <a:ea typeface="+mn-ea"/>
                <a:cs typeface="Arial" charset="0"/>
              </a:rPr>
              <a:t>Negatives of Natural Gas:</a:t>
            </a:r>
          </a:p>
          <a:p>
            <a:pPr marL="342900" indent="-342900">
              <a:buFontTx/>
              <a:buAutoNum type="arabicPeriod"/>
              <a:defRPr/>
            </a:pPr>
            <a:r>
              <a:rPr lang="en-US" dirty="0">
                <a:latin typeface="Arial" charset="0"/>
                <a:ea typeface="+mn-ea"/>
                <a:cs typeface="Arial" charset="0"/>
              </a:rPr>
              <a:t>Requires greater storage space</a:t>
            </a:r>
          </a:p>
          <a:p>
            <a:pPr marL="342900" indent="-342900">
              <a:buFontTx/>
              <a:buAutoNum type="arabicPeriod"/>
              <a:defRPr/>
            </a:pPr>
            <a:r>
              <a:rPr lang="en-US" dirty="0">
                <a:latin typeface="Arial" charset="0"/>
                <a:ea typeface="+mn-ea"/>
                <a:cs typeface="Arial" charset="0"/>
              </a:rPr>
              <a:t>CNG Filling Stations are not as common as gas stations</a:t>
            </a:r>
          </a:p>
          <a:p>
            <a:pPr marL="342900" indent="-342900">
              <a:buFontTx/>
              <a:buAutoNum type="arabicPeriod"/>
              <a:defRPr/>
            </a:pPr>
            <a:r>
              <a:rPr lang="en-US" dirty="0">
                <a:latin typeface="Arial" charset="0"/>
                <a:ea typeface="+mn-ea"/>
                <a:cs typeface="Arial" charset="0"/>
              </a:rPr>
              <a:t>Takes long time to fill tank at home</a:t>
            </a:r>
          </a:p>
        </p:txBody>
      </p:sp>
      <p:sp>
        <p:nvSpPr>
          <p:cNvPr id="6" name="TextBox 5"/>
          <p:cNvSpPr txBox="1"/>
          <p:nvPr/>
        </p:nvSpPr>
        <p:spPr>
          <a:xfrm>
            <a:off x="685800" y="4648200"/>
            <a:ext cx="4038600" cy="923925"/>
          </a:xfrm>
          <a:prstGeom prst="rect">
            <a:avLst/>
          </a:prstGeom>
          <a:noFill/>
        </p:spPr>
        <p:txBody>
          <a:bodyPr>
            <a:spAutoFit/>
          </a:bodyPr>
          <a:lstStyle/>
          <a:p>
            <a:pPr>
              <a:defRPr/>
            </a:pPr>
            <a:r>
              <a:rPr lang="en-US" dirty="0">
                <a:latin typeface="Arial" charset="0"/>
                <a:ea typeface="+mn-ea"/>
                <a:cs typeface="Arial" charset="0"/>
              </a:rPr>
              <a:t>Sources CNG can be produced:</a:t>
            </a:r>
          </a:p>
          <a:p>
            <a:pPr marL="342900" indent="-342900">
              <a:buFontTx/>
              <a:buAutoNum type="arabicPeriod"/>
              <a:defRPr/>
            </a:pPr>
            <a:r>
              <a:rPr lang="en-US" dirty="0">
                <a:latin typeface="Arial" charset="0"/>
                <a:ea typeface="+mn-ea"/>
                <a:cs typeface="Arial" charset="0"/>
              </a:rPr>
              <a:t>Animal farms</a:t>
            </a:r>
          </a:p>
          <a:p>
            <a:pPr marL="342900" indent="-342900">
              <a:buFontTx/>
              <a:buAutoNum type="arabicPeriod"/>
              <a:defRPr/>
            </a:pPr>
            <a:r>
              <a:rPr lang="en-US" dirty="0">
                <a:latin typeface="Arial" charset="0"/>
                <a:ea typeface="+mn-ea"/>
                <a:cs typeface="Arial" charset="0"/>
              </a:rPr>
              <a:t>Sewage facilities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270506" y="381000"/>
            <a:ext cx="8873494"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800" b="1" spc="150" dirty="0">
                <a:ln w="11430"/>
                <a:solidFill>
                  <a:srgbClr val="F8F8F8"/>
                </a:solidFill>
                <a:effectLst>
                  <a:outerShdw blurRad="25400" algn="tl" rotWithShape="0">
                    <a:srgbClr val="000000">
                      <a:alpha val="43000"/>
                    </a:srgbClr>
                  </a:outerShdw>
                </a:effectLst>
                <a:latin typeface="Arial" charset="0"/>
                <a:ea typeface="+mn-ea"/>
                <a:cs typeface="Arial" charset="0"/>
              </a:rPr>
              <a:t>Liquid Natural Gas Vehicles</a:t>
            </a:r>
          </a:p>
        </p:txBody>
      </p:sp>
      <p:sp>
        <p:nvSpPr>
          <p:cNvPr id="7" name="TextBox 6"/>
          <p:cNvSpPr txBox="1"/>
          <p:nvPr/>
        </p:nvSpPr>
        <p:spPr>
          <a:xfrm>
            <a:off x="4419600" y="1471613"/>
            <a:ext cx="4267200" cy="5386387"/>
          </a:xfrm>
          <a:prstGeom prst="rect">
            <a:avLst/>
          </a:prstGeom>
          <a:noFill/>
        </p:spPr>
        <p:txBody>
          <a:bodyPr>
            <a:prstTxWarp prst="textNoShape">
              <a:avLst/>
            </a:prstTxWarp>
            <a:spAutoFit/>
          </a:bodyPr>
          <a:lstStyle/>
          <a:p>
            <a:r>
              <a:rPr lang="en-US"/>
              <a:t>Positives of LNG:</a:t>
            </a:r>
          </a:p>
          <a:p>
            <a:pPr>
              <a:buFontTx/>
              <a:buAutoNum type="arabicPeriod"/>
            </a:pPr>
            <a:r>
              <a:rPr lang="en-US" sz="1600"/>
              <a:t>LNG is an odorless, non-toxic and non-corrosive liquid</a:t>
            </a:r>
          </a:p>
          <a:p>
            <a:pPr>
              <a:buFontTx/>
              <a:buAutoNum type="arabicPeriod"/>
            </a:pPr>
            <a:r>
              <a:rPr lang="en-US" sz="1600"/>
              <a:t>The conversion of natural gas to LNG, which can be shipped on specially built ocean-going ships, provides consumers with access to vast natural gas resources worldwide</a:t>
            </a:r>
          </a:p>
          <a:p>
            <a:pPr>
              <a:buFontTx/>
              <a:buAutoNum type="arabicPeriod"/>
            </a:pPr>
            <a:r>
              <a:rPr lang="en-US" sz="1600"/>
              <a:t>LNG imports mean less pressure on natural gas prices in the US</a:t>
            </a:r>
          </a:p>
          <a:p>
            <a:pPr>
              <a:buFontTx/>
              <a:buAutoNum type="arabicPeriod"/>
            </a:pPr>
            <a:r>
              <a:rPr lang="en-US" sz="1600"/>
              <a:t>LNG provides the opportunity to store natural gas for use during high-demand periods in areas where geologic conditions are not suitable for developing underground storage facilities</a:t>
            </a:r>
          </a:p>
          <a:p>
            <a:pPr>
              <a:buFontTx/>
              <a:buAutoNum type="arabicPeriod"/>
            </a:pPr>
            <a:r>
              <a:rPr lang="en-US" sz="1600"/>
              <a:t>LNG produces less greenhouse gas and toxic emissions than low-sulpher diesel and biodiesel due to the molecular structure of gaseous fuels</a:t>
            </a:r>
            <a:endParaRPr lang="en-US"/>
          </a:p>
          <a:p>
            <a:pPr>
              <a:buFontTx/>
              <a:buAutoNum type="arabicPeriod"/>
            </a:pPr>
            <a:endParaRPr lang="en-US"/>
          </a:p>
          <a:p>
            <a:pPr>
              <a:buFontTx/>
              <a:buAutoNum type="arabicPeriod"/>
            </a:pPr>
            <a:endParaRPr lang="en-US"/>
          </a:p>
        </p:txBody>
      </p:sp>
      <p:pic>
        <p:nvPicPr>
          <p:cNvPr id="18436" name="Picture 7" descr="http://cdn-www.greencar.com/images/naturalgas/westporttruckcleanenergy.jpg"/>
          <p:cNvPicPr>
            <a:picLocks noChangeAspect="1" noChangeArrowheads="1"/>
          </p:cNvPicPr>
          <p:nvPr/>
        </p:nvPicPr>
        <p:blipFill>
          <a:blip r:embed="rId2"/>
          <a:srcRect/>
          <a:stretch>
            <a:fillRect/>
          </a:stretch>
        </p:blipFill>
        <p:spPr bwMode="auto">
          <a:xfrm>
            <a:off x="533400" y="1524000"/>
            <a:ext cx="3665538" cy="2286000"/>
          </a:xfrm>
          <a:prstGeom prst="rect">
            <a:avLst/>
          </a:prstGeom>
          <a:noFill/>
          <a:ln w="9525">
            <a:noFill/>
            <a:miter lim="800000"/>
            <a:headEnd/>
            <a:tailEnd/>
          </a:ln>
        </p:spPr>
      </p:pic>
      <p:sp>
        <p:nvSpPr>
          <p:cNvPr id="11" name="TextBox 10"/>
          <p:cNvSpPr txBox="1"/>
          <p:nvPr/>
        </p:nvSpPr>
        <p:spPr>
          <a:xfrm>
            <a:off x="457200" y="3962400"/>
            <a:ext cx="3657600" cy="923925"/>
          </a:xfrm>
          <a:prstGeom prst="rect">
            <a:avLst/>
          </a:prstGeom>
          <a:noFill/>
        </p:spPr>
        <p:txBody>
          <a:bodyPr>
            <a:spAutoFit/>
          </a:bodyPr>
          <a:lstStyle/>
          <a:p>
            <a:pPr>
              <a:defRPr/>
            </a:pPr>
            <a:r>
              <a:rPr lang="en-US" dirty="0">
                <a:latin typeface="Arial" charset="0"/>
                <a:ea typeface="+mn-ea"/>
                <a:cs typeface="Arial" charset="0"/>
              </a:rPr>
              <a:t>Negatives of LNG:</a:t>
            </a:r>
          </a:p>
          <a:p>
            <a:pPr marL="342900" indent="-342900">
              <a:buFontTx/>
              <a:buAutoNum type="arabicPeriod"/>
              <a:defRPr/>
            </a:pPr>
            <a:r>
              <a:rPr lang="en-US" dirty="0">
                <a:latin typeface="Arial" charset="0"/>
                <a:ea typeface="+mn-ea"/>
                <a:cs typeface="Arial" charset="0"/>
              </a:rPr>
              <a:t>Not a renewable resource</a:t>
            </a:r>
          </a:p>
          <a:p>
            <a:pPr marL="342900" indent="-342900">
              <a:buFontTx/>
              <a:buAutoNum type="arabicPeriod"/>
              <a:defRPr/>
            </a:pPr>
            <a:r>
              <a:rPr lang="en-US" dirty="0">
                <a:latin typeface="Arial" charset="0"/>
                <a:ea typeface="+mn-ea"/>
                <a:cs typeface="Arial" charset="0"/>
              </a:rPr>
              <a:t>LNG tankers are huge</a:t>
            </a:r>
          </a:p>
        </p:txBody>
      </p:sp>
      <p:sp>
        <p:nvSpPr>
          <p:cNvPr id="12" name="TextBox 11"/>
          <p:cNvSpPr txBox="1"/>
          <p:nvPr/>
        </p:nvSpPr>
        <p:spPr>
          <a:xfrm>
            <a:off x="457200" y="5257800"/>
            <a:ext cx="3810000" cy="923925"/>
          </a:xfrm>
          <a:prstGeom prst="rect">
            <a:avLst/>
          </a:prstGeom>
          <a:noFill/>
        </p:spPr>
        <p:txBody>
          <a:bodyPr>
            <a:spAutoFit/>
          </a:bodyPr>
          <a:lstStyle/>
          <a:p>
            <a:pPr>
              <a:defRPr/>
            </a:pPr>
            <a:r>
              <a:rPr lang="en-US" dirty="0">
                <a:latin typeface="Arial" charset="0"/>
                <a:ea typeface="+mn-ea"/>
                <a:cs typeface="Arial" charset="0"/>
              </a:rPr>
              <a:t>Sources LNG can be produced:</a:t>
            </a:r>
          </a:p>
          <a:p>
            <a:pPr marL="342900" indent="-342900">
              <a:buFontTx/>
              <a:buAutoNum type="arabicPeriod"/>
              <a:defRPr/>
            </a:pPr>
            <a:r>
              <a:rPr lang="en-US" dirty="0">
                <a:latin typeface="Arial" charset="0"/>
                <a:ea typeface="+mn-ea"/>
                <a:cs typeface="Arial" charset="0"/>
              </a:rPr>
              <a:t>Natural Gas Reserves</a:t>
            </a:r>
          </a:p>
          <a:p>
            <a:pPr marL="342900" indent="-342900">
              <a:buFontTx/>
              <a:buAutoNum type="arabicPeriod"/>
              <a:defRPr/>
            </a:pPr>
            <a:r>
              <a:rPr lang="en-US" dirty="0">
                <a:latin typeface="Arial" charset="0"/>
                <a:ea typeface="+mn-ea"/>
                <a:cs typeface="Arial" charset="0"/>
              </a:rPr>
              <a:t>Natural Gas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449</TotalTime>
  <Words>1191</Words>
  <Application>Microsoft Macintosh PowerPoint</Application>
  <PresentationFormat>On-screen Show (4:3)</PresentationFormat>
  <Paragraphs>183</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Foundry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Elk Grove Unified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EGUSD</dc:creator>
  <cp:lastModifiedBy>D Link</cp:lastModifiedBy>
  <cp:revision>142</cp:revision>
  <dcterms:created xsi:type="dcterms:W3CDTF">2017-02-18T01:47:47Z</dcterms:created>
  <dcterms:modified xsi:type="dcterms:W3CDTF">2017-02-18T01:48:15Z</dcterms:modified>
</cp:coreProperties>
</file>