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rels" ContentType="application/vnd.openxmlformats-package.relationships+xml"/>
  <Default Extension="tif" ContentType="image/t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24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2" d="100"/>
          <a:sy n="112" d="100"/>
        </p:scale>
        <p:origin x="-840" y="-120"/>
      </p:cViewPr>
      <p:guideLst>
        <p:guide orient="horz" pos="3072"/>
        <p:guide pos="409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57608545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Shape 17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Strategy we recognize – it’s more than just the infrastructure  - we provide actions across 8 categories, reflecting both existing initiatives and new ones to undertake </a:t>
            </a:r>
          </a:p>
          <a:p>
            <a:endParaRPr/>
          </a:p>
          <a:p>
            <a:r>
              <a:t>Education, outreach – and expanding access</a:t>
            </a:r>
          </a:p>
          <a:p>
            <a:endParaRPr/>
          </a:p>
          <a:p>
            <a:r>
              <a:t>Leadership in the City fleet </a:t>
            </a:r>
          </a:p>
          <a:p>
            <a:endParaRPr/>
          </a:p>
          <a:p>
            <a:r>
              <a:t>Leveraging the significant opportunity we have with Electrify America to advance charging infrastructure and deploy new programs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3" name="Shape 1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Most said they can charge at home </a:t>
            </a:r>
          </a:p>
          <a:p>
            <a:r>
              <a:t>Parking discount that seems to incentivize adoption, and not just access to infrastructure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2" name="Shape 19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 marL="168607" indent="-168607"/>
            <a:r>
              <a:t>To review, this chart shows you that from October 1 to May 31, Monday through Friday only, and all day on holidays, you will be at the lowest price rate.</a:t>
            </a:r>
          </a:p>
          <a:p>
            <a:pPr marL="168607" indent="-168607"/>
            <a:endParaRPr/>
          </a:p>
          <a:p>
            <a:r>
              <a:t>From 5pm-8pm, demand for energy increases, and so does the price.</a:t>
            </a:r>
          </a:p>
          <a:p>
            <a:endParaRPr/>
          </a:p>
          <a:p>
            <a:endParaRPr/>
          </a:p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7" name="Shape 19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  <a:p>
            <a:r>
              <a:t>This chart shows you that from June 1 to September 30, there are 3 rate periods:</a:t>
            </a:r>
          </a:p>
          <a:p>
            <a:pPr marL="168607" indent="-168607">
              <a:buSzPct val="100000"/>
              <a:buFont typeface="Arial"/>
              <a:buChar char="•"/>
            </a:pPr>
            <a:r>
              <a:t>Off peak: Monday-Friday plus weekends and holidays. Midnight to Noon is the lowest rate of 11.66 cents per kWh</a:t>
            </a:r>
          </a:p>
          <a:p>
            <a:pPr marL="168607" indent="-168607">
              <a:buSzPct val="100000"/>
              <a:buFont typeface="Arial"/>
              <a:buChar char="•"/>
            </a:pPr>
            <a:r>
              <a:t>Mid-Peak:  Monday – Friday only, Noon to Midnight except 5-8 p.m. is 16.11 cents per kWh</a:t>
            </a:r>
          </a:p>
          <a:p>
            <a:pPr marL="168607" indent="-168607">
              <a:buSzPct val="100000"/>
              <a:buFont typeface="Arial"/>
              <a:buChar char="•"/>
            </a:pPr>
            <a:r>
              <a:t>Peak:  Monday –Friday 5-8PM is 28.35 cents per kWh</a:t>
            </a:r>
          </a:p>
          <a:p>
            <a:endParaRPr/>
          </a:p>
          <a:p>
            <a:r>
              <a:t>From 5pm-8pm, demand for energy increases, and so does the price.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Shape 201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02" name="Shape 202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Residential Fixed rate has two rates throughout the year: 10.32 cents/kwh all hours of the day everyday in the months from January 1 to May 30, and then from October 1 to December 31. </a:t>
            </a:r>
          </a:p>
          <a:p>
            <a:r>
              <a:t> </a:t>
            </a:r>
          </a:p>
          <a:p>
            <a:r>
              <a:t>From June 1 to September 30, the rate will be 16.49 cents/kwh all hours of the day, everyday.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50419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61366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1270000" y="4267112"/>
            <a:ext cx="10464800" cy="609776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4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1625600" y="673100"/>
            <a:ext cx="9753600" cy="5905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270000" y="81534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6718300" y="635000"/>
            <a:ext cx="5334000" cy="8216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952500" y="4724400"/>
            <a:ext cx="5334000" cy="41148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700"/>
            </a:lvl1pPr>
            <a:lvl2pPr marL="0" indent="228600" algn="ctr">
              <a:spcBef>
                <a:spcPts val="0"/>
              </a:spcBef>
              <a:buSzTx/>
              <a:buNone/>
              <a:defRPr sz="3700"/>
            </a:lvl2pPr>
            <a:lvl3pPr marL="0" indent="457200" algn="ctr">
              <a:spcBef>
                <a:spcPts val="0"/>
              </a:spcBef>
              <a:buSzTx/>
              <a:buNone/>
              <a:defRPr sz="3700"/>
            </a:lvl3pPr>
            <a:lvl4pPr marL="0" indent="685800" algn="ctr">
              <a:spcBef>
                <a:spcPts val="0"/>
              </a:spcBef>
              <a:buSzTx/>
              <a:buNone/>
              <a:defRPr sz="3700"/>
            </a:lvl4pPr>
            <a:lvl5pPr marL="0" indent="914400" algn="ctr">
              <a:spcBef>
                <a:spcPts val="0"/>
              </a:spcBef>
              <a:buSzTx/>
              <a:buNone/>
              <a:defRPr sz="37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42900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6718300" y="8890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xmlns:p14="http://schemas.microsoft.com/office/powerpoint/2010/main" spd="med"/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952500" y="2540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6328884" y="9296400"/>
            <a:ext cx="340259" cy="324306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6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xmlns:p14="http://schemas.microsoft.com/office/powerpoint/2010/main"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145000"/>
        <a:buFontTx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6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Relationship Id="rId3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5" Type="http://schemas.openxmlformats.org/officeDocument/2006/relationships/image" Target="../media/image13.png"/><Relationship Id="rId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6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5.png"/><Relationship Id="rId5" Type="http://schemas.openxmlformats.org/officeDocument/2006/relationships/image" Target="../media/image19.jpeg"/><Relationship Id="rId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3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3.jpeg"/><Relationship Id="rId3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6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Relationship Id="rId3" Type="http://schemas.openxmlformats.org/officeDocument/2006/relationships/image" Target="../media/image3.t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ityofsacramento.org/ev" TargetMode="External"/><Relationship Id="rId4" Type="http://schemas.openxmlformats.org/officeDocument/2006/relationships/hyperlink" Target="mailto:jvenema@cityofsacramento.org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10 Jan. 2018 SacEV General Meeting"/>
          <p:cNvSpPr txBox="1">
            <a:spLocks noGrp="1"/>
          </p:cNvSpPr>
          <p:nvPr>
            <p:ph type="ctrTitle"/>
          </p:nvPr>
        </p:nvSpPr>
        <p:spPr>
          <a:xfrm>
            <a:off x="1270000" y="596453"/>
            <a:ext cx="10464800" cy="1092747"/>
          </a:xfrm>
          <a:prstGeom prst="rect">
            <a:avLst/>
          </a:prstGeom>
        </p:spPr>
        <p:txBody>
          <a:bodyPr/>
          <a:lstStyle>
            <a:lvl1pPr defTabSz="344677">
              <a:defRPr sz="4719"/>
            </a:lvl1pPr>
          </a:lstStyle>
          <a:p>
            <a:r>
              <a:t>10 Jan. 2018 SacEV General Meeting</a:t>
            </a:r>
          </a:p>
        </p:txBody>
      </p:sp>
      <p:sp>
        <p:nvSpPr>
          <p:cNvPr id="120" name="MC:  George Parrott, President, SacEV…"/>
          <p:cNvSpPr txBox="1">
            <a:spLocks noGrp="1"/>
          </p:cNvSpPr>
          <p:nvPr>
            <p:ph type="subTitle" idx="1"/>
          </p:nvPr>
        </p:nvSpPr>
        <p:spPr>
          <a:xfrm>
            <a:off x="1270000" y="2046833"/>
            <a:ext cx="10464800" cy="7321799"/>
          </a:xfrm>
          <a:prstGeom prst="rect">
            <a:avLst/>
          </a:prstGeom>
        </p:spPr>
        <p:txBody>
          <a:bodyPr/>
          <a:lstStyle/>
          <a:p>
            <a:pPr defTabSz="566674">
              <a:defRPr sz="3589"/>
            </a:pPr>
            <a:r>
              <a:rPr dirty="0"/>
              <a:t>MC:  George Parrott, President, SacEV</a:t>
            </a:r>
          </a:p>
          <a:p>
            <a:pPr defTabSz="566674">
              <a:defRPr sz="3589"/>
            </a:pPr>
            <a:endParaRPr dirty="0"/>
          </a:p>
          <a:p>
            <a:pPr defTabSz="566674">
              <a:defRPr sz="3589"/>
            </a:pPr>
            <a:r>
              <a:rPr dirty="0"/>
              <a:t>Thanks to Nissan Technical Center for hosting this gathering</a:t>
            </a:r>
            <a:r>
              <a:rPr dirty="0" smtClean="0"/>
              <a:t>!</a:t>
            </a:r>
            <a:endParaRPr dirty="0"/>
          </a:p>
          <a:p>
            <a:pPr defTabSz="566674">
              <a:defRPr sz="3589"/>
            </a:pPr>
            <a:r>
              <a:rPr dirty="0"/>
              <a:t>Agenda: </a:t>
            </a:r>
          </a:p>
          <a:p>
            <a:pPr defTabSz="566674">
              <a:defRPr sz="3589"/>
            </a:pPr>
            <a:r>
              <a:rPr dirty="0"/>
              <a:t>6:00 p.m. Meeting opens, George</a:t>
            </a:r>
          </a:p>
          <a:p>
            <a:pPr defTabSz="566674">
              <a:defRPr sz="3589"/>
            </a:pPr>
            <a:r>
              <a:rPr dirty="0"/>
              <a:t>6:05 p.m. Jennifer Venema, Sac City Update</a:t>
            </a:r>
          </a:p>
          <a:p>
            <a:pPr defTabSz="566674">
              <a:defRPr sz="3589"/>
            </a:pPr>
            <a:r>
              <a:rPr dirty="0"/>
              <a:t>6:10 p.m. John </a:t>
            </a:r>
            <a:r>
              <a:rPr dirty="0" smtClean="0"/>
              <a:t>Grin</a:t>
            </a:r>
            <a:r>
              <a:rPr lang="en-US" dirty="0" smtClean="0"/>
              <a:t>d</a:t>
            </a:r>
            <a:r>
              <a:rPr dirty="0" smtClean="0"/>
              <a:t>rod</a:t>
            </a:r>
            <a:r>
              <a:rPr dirty="0"/>
              <a:t>, SMUD 2018 Activity</a:t>
            </a:r>
          </a:p>
          <a:p>
            <a:pPr defTabSz="566674">
              <a:defRPr sz="3589"/>
            </a:pPr>
            <a:r>
              <a:rPr dirty="0"/>
              <a:t>6:25 p.m. Honda Clarity EV Lease Details</a:t>
            </a:r>
          </a:p>
          <a:p>
            <a:pPr defTabSz="566674">
              <a:defRPr sz="3589"/>
            </a:pPr>
            <a:r>
              <a:rPr dirty="0"/>
              <a:t>6:30 p.m. David Morgan, KUNI Chevy/Cad. CT-6</a:t>
            </a:r>
          </a:p>
          <a:p>
            <a:pPr defTabSz="566674">
              <a:defRPr sz="3589"/>
            </a:pPr>
            <a:r>
              <a:rPr dirty="0"/>
              <a:t>6:45 p.m. Sac. EV Donation vs. Dues?</a:t>
            </a:r>
          </a:p>
          <a:p>
            <a:pPr defTabSz="566674">
              <a:defRPr sz="3589"/>
            </a:pPr>
            <a:r>
              <a:rPr dirty="0"/>
              <a:t>6:50 p.m. Tesla Model 3 Delivery Experience</a:t>
            </a:r>
          </a:p>
          <a:p>
            <a:pPr defTabSz="566674">
              <a:defRPr sz="3589"/>
            </a:pPr>
            <a:r>
              <a:rPr dirty="0"/>
              <a:t>7:00 p.m. Adjourn to Garage </a:t>
            </a:r>
            <a:r>
              <a:rPr dirty="0" smtClean="0"/>
              <a:t>!</a:t>
            </a:r>
            <a:endParaRPr dirty="0"/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 Strategy </a:t>
            </a:r>
          </a:p>
        </p:txBody>
      </p:sp>
      <p:sp>
        <p:nvSpPr>
          <p:cNvPr id="149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50240" y="4603937"/>
            <a:ext cx="4551680" cy="4607796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>
                <a:solidFill>
                  <a:srgbClr val="464646"/>
                </a:solidFill>
              </a:defRPr>
            </a:lvl1pPr>
          </a:lstStyle>
          <a:p>
            <a:r>
              <a:rPr dirty="0"/>
              <a:t>Adopted 12/12!</a:t>
            </a:r>
          </a:p>
        </p:txBody>
      </p:sp>
      <p:grpSp>
        <p:nvGrpSpPr>
          <p:cNvPr id="159" name="Content Placeholder 6"/>
          <p:cNvGrpSpPr/>
          <p:nvPr/>
        </p:nvGrpSpPr>
        <p:grpSpPr>
          <a:xfrm>
            <a:off x="4551680" y="1842348"/>
            <a:ext cx="7802880" cy="6813973"/>
            <a:chOff x="0" y="0"/>
            <a:chExt cx="5486400" cy="4791075"/>
          </a:xfrm>
        </p:grpSpPr>
        <p:grpSp>
          <p:nvGrpSpPr>
            <p:cNvPr id="152" name="Group"/>
            <p:cNvGrpSpPr/>
            <p:nvPr/>
          </p:nvGrpSpPr>
          <p:grpSpPr>
            <a:xfrm>
              <a:off x="1828800" y="0"/>
              <a:ext cx="1828800" cy="1597025"/>
              <a:chOff x="0" y="0"/>
              <a:chExt cx="1828800" cy="1597025"/>
            </a:xfrm>
          </p:grpSpPr>
          <p:sp>
            <p:nvSpPr>
              <p:cNvPr id="150" name="Shape"/>
              <p:cNvSpPr/>
              <p:nvPr/>
            </p:nvSpPr>
            <p:spPr>
              <a:xfrm>
                <a:off x="0" y="0"/>
                <a:ext cx="1828800" cy="1597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0800" y="0"/>
                    </a:lnTo>
                    <a:lnTo>
                      <a:pt x="108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 w="264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517203">
                  <a:lnSpc>
                    <a:spcPct val="90000"/>
                  </a:lnSpc>
                  <a:spcBef>
                    <a:spcPts val="996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1" name="Goals"/>
              <p:cNvSpPr txBox="1"/>
              <p:nvPr/>
            </p:nvSpPr>
            <p:spPr>
              <a:xfrm>
                <a:off x="0" y="476879"/>
                <a:ext cx="1828800" cy="6432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0480" tIns="30480" rIns="30480" bIns="30480" numCol="1" anchor="ctr">
                <a:spAutoFit/>
              </a:bodyPr>
              <a:lstStyle/>
              <a:p>
                <a:pPr defTabSz="1517203">
                  <a:lnSpc>
                    <a:spcPct val="90000"/>
                  </a:lnSpc>
                  <a:spcBef>
                    <a:spcPts val="996"/>
                  </a:spcBef>
                  <a:defRPr sz="2400" cap="all">
                    <a:solidFill>
                      <a:srgbClr val="464646"/>
                    </a:solidFill>
                  </a:defRPr>
                </a:pPr>
                <a:endParaRPr/>
              </a:p>
              <a:p>
                <a:pPr defTabSz="1517203">
                  <a:lnSpc>
                    <a:spcPct val="90000"/>
                  </a:lnSpc>
                  <a:spcBef>
                    <a:spcPts val="1422"/>
                  </a:spcBef>
                  <a:defRPr sz="2400" cap="all">
                    <a:solidFill>
                      <a:srgbClr val="464646"/>
                    </a:solidFill>
                  </a:defRPr>
                </a:pPr>
                <a:r>
                  <a:t>Goals</a:t>
                </a:r>
              </a:p>
            </p:txBody>
          </p:sp>
        </p:grpSp>
        <p:grpSp>
          <p:nvGrpSpPr>
            <p:cNvPr id="155" name="Group"/>
            <p:cNvGrpSpPr/>
            <p:nvPr/>
          </p:nvGrpSpPr>
          <p:grpSpPr>
            <a:xfrm>
              <a:off x="914400" y="1597025"/>
              <a:ext cx="3657600" cy="1597025"/>
              <a:chOff x="0" y="0"/>
              <a:chExt cx="3657600" cy="1597025"/>
            </a:xfrm>
          </p:grpSpPr>
          <p:sp>
            <p:nvSpPr>
              <p:cNvPr id="153" name="Shape"/>
              <p:cNvSpPr/>
              <p:nvPr/>
            </p:nvSpPr>
            <p:spPr>
              <a:xfrm>
                <a:off x="0" y="0"/>
                <a:ext cx="3657600" cy="1597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264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453986">
                  <a:lnSpc>
                    <a:spcPct val="90000"/>
                  </a:lnSpc>
                  <a:spcBef>
                    <a:spcPts val="996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4" name="Performance Targets"/>
              <p:cNvSpPr txBox="1"/>
              <p:nvPr/>
            </p:nvSpPr>
            <p:spPr>
              <a:xfrm>
                <a:off x="640080" y="551720"/>
                <a:ext cx="2377440" cy="49358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9209" tIns="29209" rIns="29209" bIns="29209" numCol="1" anchor="ctr">
                <a:spAutoFit/>
              </a:bodyPr>
              <a:lstStyle>
                <a:lvl1pPr algn="ctr" defTabSz="1022350">
                  <a:lnSpc>
                    <a:spcPct val="90000"/>
                  </a:lnSpc>
                  <a:spcBef>
                    <a:spcPts val="900"/>
                  </a:spcBef>
                  <a:defRPr sz="2300" cap="all">
                    <a:solidFill>
                      <a:srgbClr val="464646"/>
                    </a:solidFill>
                  </a:defRPr>
                </a:lvl1pPr>
              </a:lstStyle>
              <a:p>
                <a:r>
                  <a:t>Performance Targets</a:t>
                </a:r>
              </a:p>
            </p:txBody>
          </p:sp>
        </p:grpSp>
        <p:grpSp>
          <p:nvGrpSpPr>
            <p:cNvPr id="158" name="Group"/>
            <p:cNvGrpSpPr/>
            <p:nvPr/>
          </p:nvGrpSpPr>
          <p:grpSpPr>
            <a:xfrm>
              <a:off x="0" y="3194050"/>
              <a:ext cx="5486400" cy="1597025"/>
              <a:chOff x="0" y="0"/>
              <a:chExt cx="5486400" cy="1597025"/>
            </a:xfrm>
          </p:grpSpPr>
          <p:sp>
            <p:nvSpPr>
              <p:cNvPr id="156" name="Shape"/>
              <p:cNvSpPr/>
              <p:nvPr/>
            </p:nvSpPr>
            <p:spPr>
              <a:xfrm>
                <a:off x="0" y="0"/>
                <a:ext cx="5486400" cy="1597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3600" y="0"/>
                    </a:lnTo>
                    <a:lnTo>
                      <a:pt x="180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1">
                  <a:alpha val="49999"/>
                </a:schemeClr>
              </a:solidFill>
              <a:ln w="264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453986">
                  <a:lnSpc>
                    <a:spcPct val="90000"/>
                  </a:lnSpc>
                  <a:spcBef>
                    <a:spcPts val="996"/>
                  </a:spcBef>
                  <a:defRPr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57" name="Actions"/>
              <p:cNvSpPr txBox="1"/>
              <p:nvPr/>
            </p:nvSpPr>
            <p:spPr>
              <a:xfrm>
                <a:off x="960119" y="663711"/>
                <a:ext cx="3566160" cy="26960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9209" tIns="29209" rIns="29209" bIns="29209" numCol="1" anchor="ctr">
                <a:spAutoFit/>
              </a:bodyPr>
              <a:lstStyle>
                <a:lvl1pPr algn="ctr" defTabSz="1022350">
                  <a:lnSpc>
                    <a:spcPct val="90000"/>
                  </a:lnSpc>
                  <a:spcBef>
                    <a:spcPts val="900"/>
                  </a:spcBef>
                  <a:defRPr sz="2300" cap="all">
                    <a:solidFill>
                      <a:srgbClr val="464646"/>
                    </a:solidFill>
                  </a:defRPr>
                </a:lvl1pPr>
              </a:lstStyle>
              <a:p>
                <a:r>
                  <a:t>Actions</a:t>
                </a:r>
              </a:p>
            </p:txBody>
          </p:sp>
        </p:grpSp>
      </p:grpSp>
      <p:sp>
        <p:nvSpPr>
          <p:cNvPr id="160" name="Content Placeholder 2"/>
          <p:cNvSpPr txBox="1"/>
          <p:nvPr/>
        </p:nvSpPr>
        <p:spPr>
          <a:xfrm>
            <a:off x="-108373" y="3359574"/>
            <a:ext cx="7477760" cy="596053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3" rIns="65022" bIns="65023">
            <a:normAutofit/>
          </a:bodyPr>
          <a:lstStyle>
            <a:lvl1pPr algn="r">
              <a:spcBef>
                <a:spcPts val="400"/>
              </a:spcBef>
              <a:defRPr>
                <a:solidFill>
                  <a:srgbClr val="464646"/>
                </a:solidFill>
              </a:defRPr>
            </a:lvl1pPr>
          </a:lstStyle>
          <a:p>
            <a:r>
              <a:t>75,000 ZEVs in Sacramento by 2025</a:t>
            </a:r>
          </a:p>
        </p:txBody>
      </p:sp>
      <p:sp>
        <p:nvSpPr>
          <p:cNvPr id="161" name="TextBox 6"/>
          <p:cNvSpPr txBox="1"/>
          <p:nvPr/>
        </p:nvSpPr>
        <p:spPr>
          <a:xfrm>
            <a:off x="1192107" y="5201921"/>
            <a:ext cx="4953977" cy="7331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3" rIns="65022" bIns="65023">
            <a:spAutoFit/>
          </a:bodyPr>
          <a:lstStyle/>
          <a:p>
            <a:pPr>
              <a:spcBef>
                <a:spcPts val="853"/>
              </a:spcBef>
              <a:defRPr sz="1600">
                <a:solidFill>
                  <a:srgbClr val="464646"/>
                </a:solidFill>
              </a:defRPr>
            </a:pPr>
            <a:r>
              <a:t>35% of households with ZEVs</a:t>
            </a:r>
          </a:p>
          <a:p>
            <a:pPr>
              <a:spcBef>
                <a:spcPts val="853"/>
              </a:spcBef>
              <a:defRPr sz="1600">
                <a:solidFill>
                  <a:srgbClr val="464646"/>
                </a:solidFill>
              </a:defRPr>
            </a:pPr>
            <a:r>
              <a:t>40% of annual sales to be ZEVs</a:t>
            </a:r>
          </a:p>
        </p:txBody>
      </p:sp>
    </p:spTree>
    <p:extLst>
      <p:ext uri="{BB962C8B-B14F-4D97-AF65-F5344CB8AC3E}">
        <p14:creationId xmlns:p14="http://schemas.microsoft.com/office/powerpoint/2010/main" val="33736472"/>
      </p:ext>
    </p:extLst>
  </p:cSld>
  <p:clrMapOvr>
    <a:masterClrMapping/>
  </p:clrMapOvr>
  <p:transition xmlns:p14="http://schemas.microsoft.com/office/powerpoint/2010/main"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Framework  </a:t>
            </a:r>
          </a:p>
        </p:txBody>
      </p:sp>
      <p:sp>
        <p:nvSpPr>
          <p:cNvPr id="164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50240" y="2379878"/>
            <a:ext cx="6827520" cy="6710478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711"/>
              </a:spcBef>
              <a:buSzTx/>
              <a:buNone/>
              <a:defRPr sz="2400">
                <a:solidFill>
                  <a:srgbClr val="464646"/>
                </a:solidFill>
              </a:defRPr>
            </a:pPr>
            <a:r>
              <a:t>Action categories: </a:t>
            </a:r>
          </a:p>
          <a:p>
            <a:pPr marL="650230" indent="-650230">
              <a:spcBef>
                <a:spcPts val="569"/>
              </a:spcBef>
              <a:buFontTx/>
              <a:buAutoNum type="arabicPeriod"/>
              <a:defRPr sz="1800">
                <a:solidFill>
                  <a:srgbClr val="464646"/>
                </a:solidFill>
              </a:defRPr>
            </a:pPr>
            <a:r>
              <a:t>Community Charging and Infrastructure </a:t>
            </a:r>
          </a:p>
          <a:p>
            <a:pPr marL="650230" indent="-650230">
              <a:spcBef>
                <a:spcPts val="569"/>
              </a:spcBef>
              <a:buFontTx/>
              <a:buAutoNum type="arabicPeriod"/>
              <a:defRPr sz="1800">
                <a:solidFill>
                  <a:srgbClr val="464646"/>
                </a:solidFill>
              </a:defRPr>
            </a:pPr>
            <a:r>
              <a:t>Heavy-Duty and New ZEV Applications</a:t>
            </a:r>
          </a:p>
          <a:p>
            <a:pPr marL="650230" indent="-650230">
              <a:spcBef>
                <a:spcPts val="569"/>
              </a:spcBef>
              <a:buFontTx/>
              <a:buAutoNum type="arabicPeriod"/>
              <a:defRPr sz="1800">
                <a:solidFill>
                  <a:srgbClr val="464646"/>
                </a:solidFill>
              </a:defRPr>
            </a:pPr>
            <a:r>
              <a:t>Electrify America Green City Initiative </a:t>
            </a:r>
          </a:p>
          <a:p>
            <a:pPr marL="650230" indent="-650230">
              <a:spcBef>
                <a:spcPts val="569"/>
              </a:spcBef>
              <a:buFontTx/>
              <a:buAutoNum type="arabicPeriod"/>
              <a:defRPr sz="1800">
                <a:solidFill>
                  <a:srgbClr val="464646"/>
                </a:solidFill>
              </a:defRPr>
            </a:pPr>
            <a:r>
              <a:t>City Facility Charging Infrastructure </a:t>
            </a:r>
          </a:p>
          <a:p>
            <a:pPr marL="650230" indent="-650230">
              <a:spcBef>
                <a:spcPts val="569"/>
              </a:spcBef>
              <a:buFontTx/>
              <a:buAutoNum type="arabicPeriod"/>
              <a:defRPr sz="1800">
                <a:solidFill>
                  <a:srgbClr val="464646"/>
                </a:solidFill>
              </a:defRPr>
            </a:pPr>
            <a:r>
              <a:t>Fleets</a:t>
            </a:r>
          </a:p>
          <a:p>
            <a:pPr marL="650230" indent="-650230">
              <a:spcBef>
                <a:spcPts val="569"/>
              </a:spcBef>
              <a:buFontTx/>
              <a:buAutoNum type="arabicPeriod"/>
              <a:defRPr sz="1800">
                <a:solidFill>
                  <a:srgbClr val="464646"/>
                </a:solidFill>
              </a:defRPr>
            </a:pPr>
            <a:r>
              <a:t>Economic Development and Innovation </a:t>
            </a:r>
          </a:p>
          <a:p>
            <a:pPr marL="650230" indent="-650230">
              <a:spcBef>
                <a:spcPts val="569"/>
              </a:spcBef>
              <a:buFontTx/>
              <a:buAutoNum type="arabicPeriod"/>
              <a:defRPr sz="1800">
                <a:solidFill>
                  <a:srgbClr val="464646"/>
                </a:solidFill>
              </a:defRPr>
            </a:pPr>
            <a:r>
              <a:t>Programs, Partnerships, and Engagement</a:t>
            </a:r>
          </a:p>
          <a:p>
            <a:pPr marL="650230" indent="-650230">
              <a:spcBef>
                <a:spcPts val="569"/>
              </a:spcBef>
              <a:buFontTx/>
              <a:buAutoNum type="arabicPeriod"/>
              <a:defRPr sz="1800">
                <a:solidFill>
                  <a:srgbClr val="464646"/>
                </a:solidFill>
              </a:defRPr>
            </a:pPr>
            <a:r>
              <a:t>ZEV Access</a:t>
            </a:r>
          </a:p>
        </p:txBody>
      </p:sp>
      <p:grpSp>
        <p:nvGrpSpPr>
          <p:cNvPr id="174" name="Content Placeholder 6"/>
          <p:cNvGrpSpPr/>
          <p:nvPr/>
        </p:nvGrpSpPr>
        <p:grpSpPr>
          <a:xfrm>
            <a:off x="6719147" y="1842348"/>
            <a:ext cx="5635413" cy="6813973"/>
            <a:chOff x="0" y="0"/>
            <a:chExt cx="3962400" cy="4791075"/>
          </a:xfrm>
        </p:grpSpPr>
        <p:grpSp>
          <p:nvGrpSpPr>
            <p:cNvPr id="167" name="Group"/>
            <p:cNvGrpSpPr/>
            <p:nvPr/>
          </p:nvGrpSpPr>
          <p:grpSpPr>
            <a:xfrm>
              <a:off x="1320798" y="0"/>
              <a:ext cx="1320803" cy="1597025"/>
              <a:chOff x="-1" y="0"/>
              <a:chExt cx="1320801" cy="1597025"/>
            </a:xfrm>
          </p:grpSpPr>
          <p:sp>
            <p:nvSpPr>
              <p:cNvPr id="165" name="Triangle"/>
              <p:cNvSpPr/>
              <p:nvPr/>
            </p:nvSpPr>
            <p:spPr>
              <a:xfrm>
                <a:off x="-1" y="0"/>
                <a:ext cx="1320801" cy="1597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108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1">
                  <a:alpha val="90000"/>
                </a:schemeClr>
              </a:solidFill>
              <a:ln w="264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517203">
                  <a:lnSpc>
                    <a:spcPct val="90000"/>
                  </a:lnSpc>
                  <a:spcBef>
                    <a:spcPts val="1564"/>
                  </a:spcBef>
                  <a:defRPr sz="2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6" name="Goals"/>
              <p:cNvSpPr txBox="1"/>
              <p:nvPr/>
            </p:nvSpPr>
            <p:spPr>
              <a:xfrm>
                <a:off x="0" y="476880"/>
                <a:ext cx="1320800" cy="643265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30480" tIns="30480" rIns="30480" bIns="30480" numCol="1" anchor="ctr">
                <a:spAutoFit/>
              </a:bodyPr>
              <a:lstStyle/>
              <a:p>
                <a:pPr defTabSz="1517203">
                  <a:lnSpc>
                    <a:spcPct val="90000"/>
                  </a:lnSpc>
                  <a:spcBef>
                    <a:spcPts val="1564"/>
                  </a:spcBef>
                  <a:defRPr sz="2400" cap="all">
                    <a:solidFill>
                      <a:srgbClr val="464646"/>
                    </a:solidFill>
                  </a:defRPr>
                </a:pPr>
                <a:endParaRPr/>
              </a:p>
              <a:p>
                <a:pPr defTabSz="1517203">
                  <a:lnSpc>
                    <a:spcPct val="90000"/>
                  </a:lnSpc>
                  <a:spcBef>
                    <a:spcPts val="1422"/>
                  </a:spcBef>
                  <a:defRPr sz="2400" cap="all">
                    <a:solidFill>
                      <a:srgbClr val="464646"/>
                    </a:solidFill>
                  </a:defRPr>
                </a:pPr>
                <a:r>
                  <a:t>Goals</a:t>
                </a:r>
              </a:p>
            </p:txBody>
          </p:sp>
        </p:grpSp>
        <p:grpSp>
          <p:nvGrpSpPr>
            <p:cNvPr id="170" name="Group"/>
            <p:cNvGrpSpPr/>
            <p:nvPr/>
          </p:nvGrpSpPr>
          <p:grpSpPr>
            <a:xfrm>
              <a:off x="660398" y="1597025"/>
              <a:ext cx="2641603" cy="1597025"/>
              <a:chOff x="-1" y="0"/>
              <a:chExt cx="2641601" cy="1597025"/>
            </a:xfrm>
          </p:grpSpPr>
          <p:sp>
            <p:nvSpPr>
              <p:cNvPr id="168" name="Shape"/>
              <p:cNvSpPr/>
              <p:nvPr/>
            </p:nvSpPr>
            <p:spPr>
              <a:xfrm>
                <a:off x="-1" y="0"/>
                <a:ext cx="2641601" cy="1597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5400" y="0"/>
                    </a:lnTo>
                    <a:lnTo>
                      <a:pt x="162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1">
                  <a:alpha val="70000"/>
                </a:schemeClr>
              </a:solidFill>
              <a:ln w="264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1011469">
                  <a:lnSpc>
                    <a:spcPct val="90000"/>
                  </a:lnSpc>
                  <a:spcBef>
                    <a:spcPts val="1564"/>
                  </a:spcBef>
                  <a:defRPr sz="2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69" name="Performance Targets"/>
              <p:cNvSpPr txBox="1"/>
              <p:nvPr/>
            </p:nvSpPr>
            <p:spPr>
              <a:xfrm>
                <a:off x="462278" y="626831"/>
                <a:ext cx="1717041" cy="343363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20320" tIns="20320" rIns="20320" bIns="20320" numCol="1" anchor="ctr">
                <a:spAutoFit/>
              </a:bodyPr>
              <a:lstStyle>
                <a:lvl1pPr algn="ctr" defTabSz="711200">
                  <a:lnSpc>
                    <a:spcPct val="90000"/>
                  </a:lnSpc>
                  <a:spcBef>
                    <a:spcPts val="600"/>
                  </a:spcBef>
                  <a:defRPr sz="1600" cap="all">
                    <a:solidFill>
                      <a:srgbClr val="464646"/>
                    </a:solidFill>
                  </a:defRPr>
                </a:lvl1pPr>
              </a:lstStyle>
              <a:p>
                <a:r>
                  <a:t>Performance Targets</a:t>
                </a:r>
              </a:p>
            </p:txBody>
          </p:sp>
        </p:grpSp>
        <p:grpSp>
          <p:nvGrpSpPr>
            <p:cNvPr id="173" name="Group"/>
            <p:cNvGrpSpPr/>
            <p:nvPr/>
          </p:nvGrpSpPr>
          <p:grpSpPr>
            <a:xfrm>
              <a:off x="0" y="3194050"/>
              <a:ext cx="3962400" cy="1597025"/>
              <a:chOff x="0" y="0"/>
              <a:chExt cx="3962400" cy="1597025"/>
            </a:xfrm>
          </p:grpSpPr>
          <p:sp>
            <p:nvSpPr>
              <p:cNvPr id="171" name="Shape"/>
              <p:cNvSpPr/>
              <p:nvPr/>
            </p:nvSpPr>
            <p:spPr>
              <a:xfrm>
                <a:off x="0" y="0"/>
                <a:ext cx="3962400" cy="159702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21600"/>
                    </a:moveTo>
                    <a:lnTo>
                      <a:pt x="3600" y="0"/>
                    </a:lnTo>
                    <a:lnTo>
                      <a:pt x="18000" y="0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chemeClr val="accent1">
                  <a:alpha val="49999"/>
                </a:schemeClr>
              </a:solidFill>
              <a:ln w="26425" cap="flat">
                <a:solidFill>
                  <a:srgbClr val="FFFFFF"/>
                </a:solidFill>
                <a:prstDash val="solid"/>
                <a:round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defTabSz="2022937">
                  <a:lnSpc>
                    <a:spcPct val="90000"/>
                  </a:lnSpc>
                  <a:spcBef>
                    <a:spcPts val="1564"/>
                  </a:spcBef>
                  <a:defRPr sz="2800">
                    <a:solidFill>
                      <a:srgbClr val="FFFFFF"/>
                    </a:solidFill>
                  </a:defRPr>
                </a:pPr>
                <a:endParaRPr/>
              </a:p>
            </p:txBody>
          </p:sp>
          <p:sp>
            <p:nvSpPr>
              <p:cNvPr id="172" name="Actions"/>
              <p:cNvSpPr txBox="1"/>
              <p:nvPr/>
            </p:nvSpPr>
            <p:spPr>
              <a:xfrm>
                <a:off x="693419" y="610961"/>
                <a:ext cx="2575561" cy="375102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0640" tIns="40640" rIns="40640" bIns="40640" numCol="1" anchor="ctr">
                <a:spAutoFit/>
              </a:bodyPr>
              <a:lstStyle>
                <a:lvl1pPr algn="ctr" defTabSz="1422400">
                  <a:lnSpc>
                    <a:spcPct val="90000"/>
                  </a:lnSpc>
                  <a:spcBef>
                    <a:spcPts val="1300"/>
                  </a:spcBef>
                  <a:defRPr sz="3200" b="1" cap="all">
                    <a:solidFill>
                      <a:srgbClr val="464646"/>
                    </a:solidFill>
                  </a:defRPr>
                </a:lvl1pPr>
              </a:lstStyle>
              <a:p>
                <a:r>
                  <a:t>Actions</a:t>
                </a:r>
              </a:p>
            </p:txBody>
          </p:sp>
        </p:grpSp>
      </p:grpSp>
      <p:sp>
        <p:nvSpPr>
          <p:cNvPr id="175" name="TextBox 10"/>
          <p:cNvSpPr txBox="1"/>
          <p:nvPr/>
        </p:nvSpPr>
        <p:spPr>
          <a:xfrm>
            <a:off x="6996369" y="8174820"/>
            <a:ext cx="4966629" cy="37753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65022" tIns="65023" rIns="65022" bIns="65023">
            <a:spAutoFit/>
          </a:bodyPr>
          <a:lstStyle>
            <a:lvl1pPr>
              <a:spcBef>
                <a:spcPts val="600"/>
              </a:spcBef>
              <a:defRPr sz="1600">
                <a:solidFill>
                  <a:srgbClr val="464646"/>
                </a:solidFill>
              </a:defRPr>
            </a:lvl1pPr>
          </a:lstStyle>
          <a:p>
            <a:r>
              <a:rPr dirty="0"/>
              <a:t>100+ actions</a:t>
            </a:r>
          </a:p>
        </p:txBody>
      </p:sp>
    </p:spTree>
    <p:extLst>
      <p:ext uri="{BB962C8B-B14F-4D97-AF65-F5344CB8AC3E}">
        <p14:creationId xmlns:p14="http://schemas.microsoft.com/office/powerpoint/2010/main" val="341980649"/>
      </p:ext>
    </p:extLst>
  </p:cSld>
  <p:clrMapOvr>
    <a:masterClrMapping/>
  </p:clrMapOvr>
  <p:transition xmlns:p14="http://schemas.microsoft.com/office/powerpoint/2010/main"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EV Parking Program</a:t>
            </a:r>
          </a:p>
        </p:txBody>
      </p:sp>
      <p:sp>
        <p:nvSpPr>
          <p:cNvPr id="180" name="Content Placeholder 2"/>
          <p:cNvSpPr txBox="1">
            <a:spLocks noGrp="1"/>
          </p:cNvSpPr>
          <p:nvPr>
            <p:ph type="body" sz="half" idx="1"/>
          </p:nvPr>
        </p:nvSpPr>
        <p:spPr>
          <a:xfrm>
            <a:off x="650240" y="2379878"/>
            <a:ext cx="5743787" cy="6710478"/>
          </a:xfrm>
          <a:prstGeom prst="rect">
            <a:avLst/>
          </a:prstGeom>
        </p:spPr>
        <p:txBody>
          <a:bodyPr/>
          <a:lstStyle/>
          <a:p>
            <a:pPr>
              <a:spcBef>
                <a:spcPts val="711"/>
              </a:spcBef>
              <a:defRPr sz="2400">
                <a:solidFill>
                  <a:srgbClr val="464646"/>
                </a:solidFill>
              </a:defRPr>
            </a:pPr>
            <a:r>
              <a:t>5% thresholds for free parking exceeded at all garages</a:t>
            </a:r>
          </a:p>
          <a:p>
            <a:pPr>
              <a:spcBef>
                <a:spcPts val="711"/>
              </a:spcBef>
              <a:defRPr sz="2400">
                <a:solidFill>
                  <a:srgbClr val="464646"/>
                </a:solidFill>
              </a:defRPr>
            </a:pPr>
            <a:r>
              <a:t>November 2017 survey </a:t>
            </a:r>
          </a:p>
          <a:p>
            <a:pPr marL="650230" lvl="1" indent="-260091">
              <a:spcBef>
                <a:spcPts val="569"/>
              </a:spcBef>
              <a:defRPr sz="2000">
                <a:solidFill>
                  <a:srgbClr val="464646"/>
                </a:solidFill>
              </a:defRPr>
            </a:pPr>
            <a:r>
              <a:t>168 responses</a:t>
            </a:r>
            <a:endParaRPr sz="3400"/>
          </a:p>
          <a:p>
            <a:pPr marL="650230" lvl="1" indent="-260091">
              <a:spcBef>
                <a:spcPts val="711"/>
              </a:spcBef>
              <a:defRPr sz="2000">
                <a:solidFill>
                  <a:srgbClr val="464646"/>
                </a:solidFill>
              </a:defRPr>
            </a:pPr>
            <a:r>
              <a:t>67%: program was influential for choice to drive an EV</a:t>
            </a:r>
            <a:r>
              <a:rPr sz="3400"/>
              <a:t> </a:t>
            </a:r>
          </a:p>
        </p:txBody>
      </p:sp>
      <p:pic>
        <p:nvPicPr>
          <p:cNvPr id="181" name="Content Placeholder 4" descr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7077197" y="2185529"/>
            <a:ext cx="5277365" cy="6710116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31266837"/>
      </p:ext>
    </p:extLst>
  </p:cSld>
  <p:clrMapOvr>
    <a:masterClrMapping/>
  </p:clrMapOvr>
  <p:transition xmlns:p14="http://schemas.microsoft.com/office/powerpoint/2010/main"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itle 1"/>
          <p:cNvSpPr txBox="1">
            <a:spLocks noGrp="1"/>
          </p:cNvSpPr>
          <p:nvPr>
            <p:ph type="title"/>
          </p:nvPr>
        </p:nvSpPr>
        <p:spPr>
          <a:xfrm>
            <a:off x="952501" y="254000"/>
            <a:ext cx="5737708" cy="2159000"/>
          </a:xfrm>
          <a:prstGeom prst="rect">
            <a:avLst/>
          </a:prstGeom>
        </p:spPr>
        <p:txBody>
          <a:bodyPr/>
          <a:lstStyle/>
          <a:p>
            <a:r>
              <a:rPr dirty="0"/>
              <a:t>Next Steps</a:t>
            </a:r>
          </a:p>
        </p:txBody>
      </p:sp>
      <p:sp>
        <p:nvSpPr>
          <p:cNvPr id="186" name="Content Placeholder 2"/>
          <p:cNvSpPr txBox="1"/>
          <p:nvPr/>
        </p:nvSpPr>
        <p:spPr>
          <a:xfrm>
            <a:off x="650239" y="2379878"/>
            <a:ext cx="5527044" cy="67104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3" rIns="65022" bIns="65023">
            <a:normAutofit/>
          </a:bodyPr>
          <a:lstStyle/>
          <a:p>
            <a:pPr marL="226279" indent="-226279" defTabSz="1131398">
              <a:spcBef>
                <a:spcPts val="711"/>
              </a:spcBef>
              <a:buClr>
                <a:schemeClr val="accent1"/>
              </a:buClr>
              <a:buSzPct val="85000"/>
              <a:buFont typeface="Arial"/>
              <a:buChar char="•"/>
              <a:defRPr sz="2088">
                <a:solidFill>
                  <a:srgbClr val="464646"/>
                </a:solidFill>
              </a:defRPr>
            </a:pPr>
            <a:r>
              <a:t>Implementation plan </a:t>
            </a:r>
          </a:p>
          <a:p>
            <a:pPr marL="226279" indent="-226279" defTabSz="1131398">
              <a:spcBef>
                <a:spcPts val="711"/>
              </a:spcBef>
              <a:buClr>
                <a:schemeClr val="accent1"/>
              </a:buClr>
              <a:buSzPct val="85000"/>
              <a:buFont typeface="Arial"/>
              <a:buChar char="•"/>
              <a:defRPr sz="2088">
                <a:solidFill>
                  <a:srgbClr val="464646"/>
                </a:solidFill>
              </a:defRPr>
            </a:pPr>
            <a:r>
              <a:t>Near-term milestones, early to mid-2018: </a:t>
            </a:r>
          </a:p>
          <a:p>
            <a:pPr marL="565699" lvl="1" indent="-226279" defTabSz="1131398">
              <a:spcBef>
                <a:spcPts val="427"/>
              </a:spcBef>
              <a:buClr>
                <a:schemeClr val="accent1"/>
              </a:buClr>
              <a:buSzPct val="85000"/>
              <a:buFont typeface="Arial"/>
              <a:buChar char="•"/>
              <a:defRPr sz="1566">
                <a:solidFill>
                  <a:srgbClr val="464646"/>
                </a:solidFill>
              </a:defRPr>
            </a:pPr>
            <a:r>
              <a:t>Car share authorizations </a:t>
            </a:r>
            <a:endParaRPr sz="2500"/>
          </a:p>
          <a:p>
            <a:pPr marL="565699" lvl="1" indent="-226279" defTabSz="1131398">
              <a:spcBef>
                <a:spcPts val="427"/>
              </a:spcBef>
              <a:buClr>
                <a:schemeClr val="accent1"/>
              </a:buClr>
              <a:buSzPct val="85000"/>
              <a:buFont typeface="Arial"/>
              <a:buChar char="•"/>
              <a:defRPr sz="1566">
                <a:solidFill>
                  <a:srgbClr val="464646"/>
                </a:solidFill>
              </a:defRPr>
            </a:pPr>
            <a:r>
              <a:t>Curbside guidance release</a:t>
            </a:r>
            <a:endParaRPr sz="2500"/>
          </a:p>
          <a:p>
            <a:pPr marL="565699" lvl="1" indent="-226279" defTabSz="1131398">
              <a:spcBef>
                <a:spcPts val="427"/>
              </a:spcBef>
              <a:buClr>
                <a:schemeClr val="accent1"/>
              </a:buClr>
              <a:buSzPct val="85000"/>
              <a:buFont typeface="Arial"/>
              <a:buChar char="•"/>
              <a:defRPr sz="1566">
                <a:solidFill>
                  <a:srgbClr val="464646"/>
                </a:solidFill>
              </a:defRPr>
            </a:pPr>
            <a:r>
              <a:t>EV Parking Program update </a:t>
            </a:r>
            <a:endParaRPr sz="2500"/>
          </a:p>
          <a:p>
            <a:pPr defTabSz="1131398">
              <a:lnSpc>
                <a:spcPct val="120000"/>
              </a:lnSpc>
              <a:spcBef>
                <a:spcPts val="711"/>
              </a:spcBef>
              <a:defRPr sz="2088">
                <a:solidFill>
                  <a:srgbClr val="464646"/>
                </a:solidFill>
              </a:defRPr>
            </a:pPr>
            <a:endParaRPr sz="2500"/>
          </a:p>
          <a:p>
            <a:pPr marL="226279" indent="-226279" defTabSz="1131398">
              <a:lnSpc>
                <a:spcPct val="120000"/>
              </a:lnSpc>
              <a:spcBef>
                <a:spcPts val="711"/>
              </a:spcBef>
              <a:buClr>
                <a:schemeClr val="accent1"/>
              </a:buClr>
              <a:buSzPct val="85000"/>
              <a:buFont typeface="Arial"/>
              <a:buChar char="•"/>
              <a:defRPr sz="2088">
                <a:solidFill>
                  <a:srgbClr val="464646"/>
                </a:solidFill>
              </a:defRPr>
            </a:pPr>
            <a:endParaRPr sz="2500"/>
          </a:p>
          <a:p>
            <a:pPr marL="226279" indent="-226279" defTabSz="1131398">
              <a:lnSpc>
                <a:spcPct val="200000"/>
              </a:lnSpc>
              <a:spcBef>
                <a:spcPts val="1422"/>
              </a:spcBef>
              <a:buClr>
                <a:schemeClr val="accent1"/>
              </a:buClr>
              <a:buSzPct val="85000"/>
              <a:buChar char="-"/>
              <a:defRPr sz="1740">
                <a:solidFill>
                  <a:srgbClr val="464646"/>
                </a:solidFill>
              </a:defRPr>
            </a:pPr>
            <a:endParaRPr sz="2500"/>
          </a:p>
          <a:p>
            <a:pPr defTabSz="1131398">
              <a:spcBef>
                <a:spcPts val="711"/>
              </a:spcBef>
              <a:defRPr sz="1740">
                <a:solidFill>
                  <a:srgbClr val="464646"/>
                </a:solidFill>
              </a:defRPr>
            </a:pPr>
            <a:endParaRPr sz="2500"/>
          </a:p>
          <a:p>
            <a:pPr defTabSz="1131398">
              <a:spcBef>
                <a:spcPts val="711"/>
              </a:spcBef>
              <a:defRPr sz="1740">
                <a:solidFill>
                  <a:srgbClr val="464646"/>
                </a:solidFill>
              </a:defRPr>
            </a:pPr>
            <a:endParaRPr sz="2500"/>
          </a:p>
          <a:p>
            <a:pPr defTabSz="1131398">
              <a:spcBef>
                <a:spcPts val="711"/>
              </a:spcBef>
              <a:defRPr sz="1740">
                <a:solidFill>
                  <a:srgbClr val="464646"/>
                </a:solidFill>
              </a:defRPr>
            </a:pPr>
            <a:endParaRPr sz="2500"/>
          </a:p>
        </p:txBody>
      </p:sp>
      <p:pic>
        <p:nvPicPr>
          <p:cNvPr id="18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7520" y="4985173"/>
            <a:ext cx="6020742" cy="45155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88" name="Picture 2" descr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827519" y="866987"/>
            <a:ext cx="6020743" cy="400981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05487660"/>
      </p:ext>
    </p:extLst>
  </p:cSld>
  <p:clrMapOvr>
    <a:masterClrMapping/>
  </p:clrMapOvr>
  <p:transition xmlns:p14="http://schemas.microsoft.com/office/powerpoint/2010/main"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5960534" y="5310296"/>
            <a:ext cx="6521414" cy="379306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5201920" y="-132457"/>
            <a:ext cx="18315093" cy="4334935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-4985173" y="9428480"/>
            <a:ext cx="18315093" cy="4334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15" name="Picture 2" descr="Picture 2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075094" y="1842348"/>
            <a:ext cx="6136640" cy="423811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6" name="Picture 3" descr="Pictur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1211243" y="8778241"/>
            <a:ext cx="1685184" cy="600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17" name="Picture 4" descr="Pictur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368214" y="6006470"/>
            <a:ext cx="3508587" cy="2628055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70366962"/>
      </p:ext>
    </p:extLst>
  </p:cSld>
  <p:clrMapOvr>
    <a:masterClrMapping/>
  </p:clrMapOvr>
  <p:transition xmlns:p14="http://schemas.microsoft.com/office/powerpoint/2010/main"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201920" y="-108373"/>
            <a:ext cx="18315093" cy="4334933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TextBox 4"/>
          <p:cNvSpPr txBox="1"/>
          <p:nvPr/>
        </p:nvSpPr>
        <p:spPr>
          <a:xfrm>
            <a:off x="4859899" y="650240"/>
            <a:ext cx="4606898" cy="623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3" rIns="65022" bIns="65023">
            <a:spAutoFit/>
          </a:bodyPr>
          <a:lstStyle>
            <a:lvl1pPr>
              <a:defRPr sz="3200" b="1"/>
            </a:lvl1pPr>
          </a:lstStyle>
          <a:p>
            <a:r>
              <a:t>2018 Chevrolet Bolt EV</a:t>
            </a:r>
          </a:p>
        </p:txBody>
      </p:sp>
      <p:sp>
        <p:nvSpPr>
          <p:cNvPr id="121" name="TextBox 5"/>
          <p:cNvSpPr txBox="1"/>
          <p:nvPr/>
        </p:nvSpPr>
        <p:spPr>
          <a:xfrm>
            <a:off x="404100" y="1625598"/>
            <a:ext cx="6158047" cy="58559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65022" tIns="65023" rIns="65022" bIns="65023">
            <a:spAutoFit/>
          </a:bodyPr>
          <a:lstStyle/>
          <a:p>
            <a:pPr>
              <a:defRPr sz="2800" b="1"/>
            </a:pPr>
            <a:r>
              <a:rPr dirty="0"/>
              <a:t>Bolt: </a:t>
            </a:r>
          </a:p>
          <a:p>
            <a:pPr>
              <a:defRPr sz="2800" b="1"/>
            </a:pPr>
            <a:endParaRPr dirty="0"/>
          </a:p>
          <a:p>
            <a:pPr>
              <a:defRPr sz="2800" b="1"/>
            </a:pPr>
            <a:endParaRPr dirty="0"/>
          </a:p>
          <a:p>
            <a:pPr>
              <a:defRPr sz="800"/>
            </a:pPr>
            <a:endParaRPr dirty="0"/>
          </a:p>
          <a:p>
            <a:pPr marL="487672" indent="-487672">
              <a:buSzPct val="100000"/>
              <a:buChar char="✓"/>
              <a:defRPr sz="2000"/>
            </a:pPr>
            <a:r>
              <a:rPr dirty="0"/>
              <a:t>North American car of the year</a:t>
            </a:r>
          </a:p>
          <a:p>
            <a:pPr marL="487672" indent="-487672">
              <a:buSzPct val="100000"/>
              <a:buChar char="✓"/>
              <a:defRPr sz="2000"/>
            </a:pPr>
            <a:r>
              <a:rPr dirty="0"/>
              <a:t>Green Car Journal – Green Car of the Year</a:t>
            </a:r>
          </a:p>
          <a:p>
            <a:pPr marL="487672" indent="-487672">
              <a:buSzPct val="100000"/>
              <a:buChar char="✓"/>
              <a:defRPr sz="2000"/>
            </a:pPr>
            <a:r>
              <a:rPr dirty="0"/>
              <a:t>Green Car Reports – Best New Car to Buy</a:t>
            </a:r>
            <a:endParaRPr b="1" dirty="0"/>
          </a:p>
          <a:p>
            <a:pPr marL="487672" indent="-487672">
              <a:buSzPct val="100000"/>
              <a:buChar char="✓"/>
              <a:defRPr sz="2000"/>
            </a:pPr>
            <a:r>
              <a:rPr dirty="0"/>
              <a:t>Car Connection – Best EV to Buy, Best Hatchback to Buy 2017</a:t>
            </a:r>
            <a:endParaRPr b="1" dirty="0"/>
          </a:p>
          <a:p>
            <a:pPr marL="487672" indent="-487672">
              <a:buSzPct val="100000"/>
              <a:buChar char="✓"/>
              <a:defRPr sz="2000"/>
            </a:pPr>
            <a:r>
              <a:rPr dirty="0"/>
              <a:t>Car and Driver – 10Best Cars</a:t>
            </a:r>
            <a:endParaRPr b="1" dirty="0"/>
          </a:p>
          <a:p>
            <a:pPr marL="487672" indent="-487672">
              <a:buSzPct val="100000"/>
              <a:buChar char="✓"/>
              <a:defRPr sz="2000"/>
            </a:pPr>
            <a:r>
              <a:rPr dirty="0"/>
              <a:t>Hispanic Motor Press – Best EV/Plug-In Vehicle</a:t>
            </a:r>
            <a:endParaRPr b="1" dirty="0"/>
          </a:p>
          <a:p>
            <a:pPr marL="487672" indent="-487672">
              <a:buSzPct val="100000"/>
              <a:buChar char="✓"/>
              <a:defRPr sz="2000"/>
            </a:pPr>
            <a:r>
              <a:rPr dirty="0"/>
              <a:t>Motor Trend – Car of the Year</a:t>
            </a:r>
            <a:endParaRPr b="1" dirty="0"/>
          </a:p>
          <a:p>
            <a:pPr marL="487672" indent="-487672">
              <a:buSzPct val="100000"/>
              <a:buChar char="✓"/>
              <a:defRPr sz="2000"/>
            </a:pPr>
            <a:r>
              <a:rPr dirty="0"/>
              <a:t>AutoGuide Reader’s Choice</a:t>
            </a:r>
            <a:endParaRPr b="1" dirty="0"/>
          </a:p>
          <a:p>
            <a:pPr marL="487672" indent="-487672">
              <a:buSzPct val="100000"/>
              <a:buChar char="✓"/>
              <a:defRPr sz="2000"/>
            </a:pPr>
            <a:r>
              <a:rPr dirty="0"/>
              <a:t>Time Magazine’s 25 Best Inventions of 2016</a:t>
            </a:r>
            <a:endParaRPr b="1" dirty="0"/>
          </a:p>
          <a:p>
            <a:pPr marL="487672" indent="-487672">
              <a:buSzPct val="100000"/>
              <a:buChar char="✓"/>
              <a:defRPr sz="2000"/>
            </a:pPr>
            <a:r>
              <a:rPr dirty="0"/>
              <a:t>Popular Science 10 Greatest Automotive Innovations Of 2016</a:t>
            </a:r>
            <a:endParaRPr b="1" dirty="0"/>
          </a:p>
          <a:p>
            <a:pPr marL="487672" indent="-487672">
              <a:buSzPct val="100000"/>
              <a:buChar char="✓"/>
              <a:defRPr sz="2000" i="1"/>
            </a:pPr>
            <a:r>
              <a:rPr dirty="0"/>
              <a:t>2017 IIHS TOP SAFETY PICK</a:t>
            </a:r>
          </a:p>
        </p:txBody>
      </p:sp>
      <p:pic>
        <p:nvPicPr>
          <p:cNvPr id="122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85173" y="9428480"/>
            <a:ext cx="18315093" cy="4334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23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11243" y="8778241"/>
            <a:ext cx="1685184" cy="600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4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8778240"/>
            <a:ext cx="3071969" cy="739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5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62147" y="1499980"/>
            <a:ext cx="6334281" cy="24014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292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:dissolv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201920" y="-108373"/>
            <a:ext cx="18315093" cy="4334933"/>
          </a:xfrm>
          <a:prstGeom prst="rect">
            <a:avLst/>
          </a:prstGeom>
          <a:ln w="12700">
            <a:miter lim="400000"/>
          </a:ln>
        </p:spPr>
      </p:pic>
      <p:sp>
        <p:nvSpPr>
          <p:cNvPr id="128" name="TextBox 4"/>
          <p:cNvSpPr txBox="1"/>
          <p:nvPr/>
        </p:nvSpPr>
        <p:spPr>
          <a:xfrm>
            <a:off x="4749405" y="650240"/>
            <a:ext cx="3965697" cy="623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3" rIns="65022" bIns="65023">
            <a:spAutoFit/>
          </a:bodyPr>
          <a:lstStyle>
            <a:lvl1pPr>
              <a:defRPr sz="3200" b="1"/>
            </a:lvl1pPr>
          </a:lstStyle>
          <a:p>
            <a:r>
              <a:t>2018 Chevrolet Bolt</a:t>
            </a:r>
          </a:p>
        </p:txBody>
      </p:sp>
      <p:sp>
        <p:nvSpPr>
          <p:cNvPr id="129" name="TextBox 5"/>
          <p:cNvSpPr txBox="1"/>
          <p:nvPr/>
        </p:nvSpPr>
        <p:spPr>
          <a:xfrm>
            <a:off x="277098" y="1625599"/>
            <a:ext cx="6153864" cy="48095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65022" tIns="65023" rIns="65022" bIns="65023">
            <a:spAutoFit/>
          </a:bodyPr>
          <a:lstStyle/>
          <a:p>
            <a:pPr>
              <a:defRPr sz="2800" b="1"/>
            </a:pPr>
            <a:r>
              <a:rPr dirty="0"/>
              <a:t>Bolt: </a:t>
            </a:r>
          </a:p>
          <a:p>
            <a:pPr>
              <a:defRPr sz="800"/>
            </a:pPr>
            <a:endParaRPr dirty="0"/>
          </a:p>
          <a:p>
            <a:pPr>
              <a:defRPr sz="800"/>
            </a:pPr>
            <a:endParaRPr dirty="0"/>
          </a:p>
          <a:p>
            <a:pPr>
              <a:defRPr sz="800"/>
            </a:pPr>
            <a:endParaRPr dirty="0"/>
          </a:p>
          <a:p>
            <a:pPr>
              <a:defRPr sz="800"/>
            </a:pPr>
            <a:endParaRPr dirty="0"/>
          </a:p>
          <a:p>
            <a:pPr>
              <a:defRPr sz="800"/>
            </a:pPr>
            <a:endParaRPr dirty="0"/>
          </a:p>
          <a:p>
            <a:pPr>
              <a:defRPr sz="800"/>
            </a:pPr>
            <a:endParaRPr dirty="0"/>
          </a:p>
          <a:p>
            <a:pPr>
              <a:defRPr sz="800"/>
            </a:pPr>
            <a:endParaRPr dirty="0"/>
          </a:p>
          <a:p>
            <a:pPr>
              <a:defRPr sz="2000" b="1"/>
            </a:pPr>
            <a:r>
              <a:rPr dirty="0"/>
              <a:t>Vehicle Features-</a:t>
            </a:r>
          </a:p>
          <a:p>
            <a:pPr>
              <a:defRPr sz="2000"/>
            </a:pPr>
            <a:r>
              <a:rPr dirty="0"/>
              <a:t>238 miles electric driving</a:t>
            </a:r>
          </a:p>
          <a:p>
            <a:pPr>
              <a:defRPr sz="2000"/>
            </a:pPr>
            <a:r>
              <a:rPr dirty="0"/>
              <a:t>0-60 in 6.5 secs</a:t>
            </a:r>
          </a:p>
          <a:p>
            <a:pPr>
              <a:defRPr sz="2000"/>
            </a:pPr>
            <a:r>
              <a:rPr dirty="0"/>
              <a:t>266 LB/FT of Torque</a:t>
            </a:r>
          </a:p>
          <a:p>
            <a:pPr>
              <a:defRPr sz="2000"/>
            </a:pPr>
            <a:r>
              <a:rPr dirty="0"/>
              <a:t>8 color options</a:t>
            </a:r>
          </a:p>
          <a:p>
            <a:pPr>
              <a:defRPr sz="2000"/>
            </a:pPr>
            <a:r>
              <a:rPr dirty="0"/>
              <a:t>Regen on Demand</a:t>
            </a:r>
          </a:p>
          <a:p>
            <a:pPr>
              <a:defRPr sz="2000"/>
            </a:pPr>
            <a:r>
              <a:rPr dirty="0"/>
              <a:t>One pedal drive mode</a:t>
            </a:r>
          </a:p>
          <a:p>
            <a:pPr>
              <a:defRPr sz="2000"/>
            </a:pPr>
            <a:r>
              <a:rPr dirty="0"/>
              <a:t>10.2” Tablet like Display w/ Apple Car Play and Android Auto </a:t>
            </a:r>
          </a:p>
          <a:p>
            <a:pPr>
              <a:defRPr sz="2000"/>
            </a:pPr>
            <a:r>
              <a:rPr dirty="0"/>
              <a:t>4G LTE Wifi on all models</a:t>
            </a:r>
          </a:p>
          <a:p>
            <a:pPr>
              <a:defRPr sz="2000"/>
            </a:pPr>
            <a:r>
              <a:rPr dirty="0"/>
              <a:t>Two available models, LT and Premier</a:t>
            </a:r>
          </a:p>
        </p:txBody>
      </p:sp>
      <p:pic>
        <p:nvPicPr>
          <p:cNvPr id="13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85173" y="9428480"/>
            <a:ext cx="18315093" cy="4334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1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11243" y="8778241"/>
            <a:ext cx="1685184" cy="600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32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8778240"/>
            <a:ext cx="3071969" cy="739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3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562147" y="1499980"/>
            <a:ext cx="6334281" cy="2401461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43105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ll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Picture 14" descr="Picture 1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552049" y="-216747"/>
            <a:ext cx="18531841" cy="4118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6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10293" y="9536854"/>
            <a:ext cx="18315093" cy="4334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8778240"/>
            <a:ext cx="3071969" cy="739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38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11243" y="8778241"/>
            <a:ext cx="1685184" cy="600572"/>
          </a:xfrm>
          <a:prstGeom prst="rect">
            <a:avLst/>
          </a:prstGeom>
          <a:ln w="12700">
            <a:miter lim="400000"/>
          </a:ln>
        </p:spPr>
      </p:pic>
      <p:sp>
        <p:nvSpPr>
          <p:cNvPr id="139" name="Title 409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t>Test Drive the 2018 Bolt-EV</a:t>
            </a:r>
          </a:p>
        </p:txBody>
      </p:sp>
      <p:pic>
        <p:nvPicPr>
          <p:cNvPr id="140" name="TUP13XS7AGM?ecver=1" descr="TUP13XS7AGM?ecver=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746013" y="2817708"/>
            <a:ext cx="9308068" cy="523578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632806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cover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201920" y="-108373"/>
            <a:ext cx="18315093" cy="4334933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extBox 4"/>
          <p:cNvSpPr txBox="1"/>
          <p:nvPr/>
        </p:nvSpPr>
        <p:spPr>
          <a:xfrm>
            <a:off x="4960963" y="650240"/>
            <a:ext cx="5100423" cy="623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3" rIns="65022" bIns="65023">
            <a:spAutoFit/>
          </a:bodyPr>
          <a:lstStyle>
            <a:lvl1pPr>
              <a:defRPr sz="3200" b="1"/>
            </a:lvl1pPr>
          </a:lstStyle>
          <a:p>
            <a:r>
              <a:t>2018 Cadillac CT6 Plug In</a:t>
            </a:r>
          </a:p>
        </p:txBody>
      </p:sp>
      <p:sp>
        <p:nvSpPr>
          <p:cNvPr id="144" name="TextBox 5"/>
          <p:cNvSpPr txBox="1"/>
          <p:nvPr/>
        </p:nvSpPr>
        <p:spPr>
          <a:xfrm>
            <a:off x="692743" y="3020566"/>
            <a:ext cx="11303251" cy="49941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65022" tIns="65023" rIns="65022" bIns="65023">
            <a:spAutoFit/>
          </a:bodyPr>
          <a:lstStyle/>
          <a:p>
            <a:pPr>
              <a:defRPr sz="2800" b="1"/>
            </a:pPr>
            <a:r>
              <a:rPr dirty="0"/>
              <a:t>CT6 Plug In : </a:t>
            </a:r>
          </a:p>
          <a:p>
            <a:pPr>
              <a:defRPr sz="800"/>
            </a:pPr>
            <a:endParaRPr dirty="0"/>
          </a:p>
          <a:p>
            <a:pPr>
              <a:defRPr sz="2000" b="1"/>
            </a:pPr>
            <a:endParaRPr dirty="0"/>
          </a:p>
          <a:p>
            <a:pPr>
              <a:defRPr sz="2000" b="1"/>
            </a:pPr>
            <a:r>
              <a:rPr dirty="0"/>
              <a:t>Vehicle Features-</a:t>
            </a:r>
          </a:p>
          <a:p>
            <a:pPr>
              <a:defRPr sz="2000"/>
            </a:pPr>
            <a:r>
              <a:rPr dirty="0"/>
              <a:t>2.0L I-4 Turbo Direct Injection engine with 265 hp and 295 lb-ft of torque</a:t>
            </a:r>
          </a:p>
          <a:p>
            <a:pPr>
              <a:defRPr sz="2000"/>
            </a:pPr>
            <a:r>
              <a:rPr dirty="0"/>
              <a:t>Propulsion Battery, Lithium-Ion (18.4 kWh)</a:t>
            </a:r>
          </a:p>
          <a:p>
            <a:pPr>
              <a:defRPr sz="2000"/>
            </a:pPr>
            <a:r>
              <a:rPr dirty="0"/>
              <a:t>31 Miles EV Range, 335 hp total system power, 5.2 sec 0-60MPH, 62MPGe combined</a:t>
            </a:r>
          </a:p>
          <a:p>
            <a:pPr>
              <a:defRPr sz="2000"/>
            </a:pPr>
            <a:r>
              <a:rPr dirty="0"/>
              <a:t>Electric Variable Transmission (EVT)</a:t>
            </a:r>
          </a:p>
          <a:p>
            <a:pPr>
              <a:defRPr sz="2000"/>
            </a:pPr>
            <a:r>
              <a:rPr dirty="0"/>
              <a:t>Intelligent interior- Regen on Demand, Head Up Display, Wireless Phone Charging,</a:t>
            </a:r>
          </a:p>
          <a:p>
            <a:pPr>
              <a:defRPr sz="2000"/>
            </a:pPr>
            <a:r>
              <a:rPr dirty="0"/>
              <a:t>Teen Driver, Cadillac User Experience, Driver Awareness, Driver Assistance</a:t>
            </a:r>
          </a:p>
          <a:p>
            <a:pPr>
              <a:defRPr sz="2000"/>
            </a:pPr>
            <a:r>
              <a:rPr dirty="0"/>
              <a:t>Rear Seat Infotainment system, featuring dual 10” diagonal tilting HD screens</a:t>
            </a:r>
          </a:p>
          <a:p>
            <a:pPr>
              <a:defRPr sz="2000"/>
            </a:pPr>
            <a:r>
              <a:rPr dirty="0"/>
              <a:t>Sensor indicators- flashing/solid lights green/yellow will alert charging status</a:t>
            </a:r>
          </a:p>
          <a:p>
            <a:pPr>
              <a:defRPr sz="2000"/>
            </a:pPr>
            <a:r>
              <a:rPr dirty="0"/>
              <a:t>Simple Charging- vehicle is equipped with a portable 120-volt charging cord </a:t>
            </a:r>
          </a:p>
          <a:p>
            <a:pPr>
              <a:defRPr sz="2000"/>
            </a:pPr>
            <a:r>
              <a:rPr dirty="0"/>
              <a:t>Can charge in as little as 4.5 hours depending on charging system </a:t>
            </a:r>
          </a:p>
          <a:p>
            <a:pPr>
              <a:defRPr sz="2000"/>
            </a:pPr>
            <a:r>
              <a:rPr dirty="0"/>
              <a:t>LED/Concierge Lighting</a:t>
            </a:r>
          </a:p>
          <a:p>
            <a:pPr>
              <a:defRPr sz="2000"/>
            </a:pPr>
            <a:r>
              <a:rPr dirty="0"/>
              <a:t>Safety- Night Vision, Front Pedestrian Braking and Surround Vision</a:t>
            </a:r>
          </a:p>
        </p:txBody>
      </p:sp>
      <p:pic>
        <p:nvPicPr>
          <p:cNvPr id="145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85173" y="9428480"/>
            <a:ext cx="18315093" cy="4334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46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11243" y="8778241"/>
            <a:ext cx="1685184" cy="600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47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8778240"/>
            <a:ext cx="3071969" cy="739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Picture 3" descr="Picture 3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481386" y="1481919"/>
            <a:ext cx="4923664" cy="1538647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262525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268612" y="-129214"/>
            <a:ext cx="18315095" cy="4334935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TextBox 4"/>
          <p:cNvSpPr txBox="1"/>
          <p:nvPr/>
        </p:nvSpPr>
        <p:spPr>
          <a:xfrm>
            <a:off x="4902980" y="650240"/>
            <a:ext cx="5100423" cy="62375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3" rIns="65022" bIns="65023">
            <a:spAutoFit/>
          </a:bodyPr>
          <a:lstStyle>
            <a:lvl1pPr>
              <a:defRPr sz="3200" b="1"/>
            </a:lvl1pPr>
          </a:lstStyle>
          <a:p>
            <a:r>
              <a:t>2018 Cadillac CT6 Plug In</a:t>
            </a:r>
          </a:p>
        </p:txBody>
      </p:sp>
      <p:sp>
        <p:nvSpPr>
          <p:cNvPr id="152" name="TextBox 5"/>
          <p:cNvSpPr txBox="1"/>
          <p:nvPr/>
        </p:nvSpPr>
        <p:spPr>
          <a:xfrm>
            <a:off x="1112173" y="1625600"/>
            <a:ext cx="3516856" cy="40708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5022" tIns="65023" rIns="65022" bIns="65023">
            <a:spAutoFit/>
          </a:bodyPr>
          <a:lstStyle/>
          <a:p>
            <a:pPr>
              <a:defRPr sz="2800" b="1"/>
            </a:pPr>
            <a:r>
              <a:t>CT6 Plug In : </a:t>
            </a:r>
          </a:p>
          <a:p>
            <a:pPr>
              <a:defRPr sz="800"/>
            </a:pPr>
            <a:endParaRPr/>
          </a:p>
          <a:p>
            <a:pPr>
              <a:defRPr sz="2000"/>
            </a:pPr>
            <a:endParaRPr/>
          </a:p>
          <a:p>
            <a:pPr>
              <a:defRPr sz="2000"/>
            </a:pPr>
            <a:endParaRPr/>
          </a:p>
          <a:p>
            <a:pPr marL="487672" indent="-487672">
              <a:buSzPct val="100000"/>
              <a:buChar char="✓"/>
              <a:defRPr sz="2000"/>
            </a:pPr>
            <a:r>
              <a:t>Luxury Performance EV </a:t>
            </a:r>
          </a:p>
          <a:p>
            <a:pPr marL="487672" indent="-487672">
              <a:buSzPct val="100000"/>
              <a:buChar char="✓"/>
              <a:defRPr sz="2000"/>
            </a:pPr>
            <a:r>
              <a:t>Elegance</a:t>
            </a:r>
          </a:p>
          <a:p>
            <a:pPr marL="487672" indent="-487672">
              <a:buSzPct val="100000"/>
              <a:buChar char="✓"/>
              <a:defRPr sz="2000"/>
            </a:pPr>
            <a:r>
              <a:t>Strength</a:t>
            </a:r>
          </a:p>
          <a:p>
            <a:pPr marL="487672" indent="-487672">
              <a:buSzPct val="100000"/>
              <a:buChar char="✓"/>
              <a:defRPr sz="2000"/>
            </a:pPr>
            <a:r>
              <a:t>Style</a:t>
            </a:r>
          </a:p>
          <a:p>
            <a:pPr marL="487672" indent="-487672">
              <a:buSzPct val="100000"/>
              <a:buChar char="✓"/>
              <a:defRPr sz="2000"/>
            </a:pPr>
            <a:r>
              <a:t>Loaded from Factory</a:t>
            </a:r>
          </a:p>
          <a:p>
            <a:pPr marL="487672" indent="-487672">
              <a:buSzPct val="100000"/>
              <a:buChar char="✓"/>
              <a:defRPr sz="2000"/>
            </a:pPr>
            <a:r>
              <a:t>6 color options</a:t>
            </a:r>
          </a:p>
          <a:p>
            <a:pPr marL="487672" indent="-487672">
              <a:buSzPct val="100000"/>
              <a:buChar char="✓"/>
              <a:defRPr sz="2000"/>
            </a:pPr>
            <a:r>
              <a:t>3 Interior Color options</a:t>
            </a:r>
          </a:p>
          <a:p>
            <a:pPr marL="487672" indent="-487672">
              <a:buSzPct val="100000"/>
              <a:buChar char="✓"/>
              <a:defRPr sz="2000"/>
            </a:pPr>
            <a:endParaRPr/>
          </a:p>
          <a:p>
            <a:pPr marL="487672" indent="-487672">
              <a:buSzPct val="100000"/>
              <a:buChar char="✓"/>
              <a:defRPr sz="2000"/>
            </a:pPr>
            <a:endParaRPr/>
          </a:p>
        </p:txBody>
      </p:sp>
      <p:pic>
        <p:nvPicPr>
          <p:cNvPr id="15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4985173" y="9428480"/>
            <a:ext cx="18315093" cy="4334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54" name="Picture 3" descr="Picture 3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1211243" y="8778241"/>
            <a:ext cx="1685184" cy="600572"/>
          </a:xfrm>
          <a:prstGeom prst="rect">
            <a:avLst/>
          </a:prstGeom>
          <a:ln w="12700">
            <a:miter lim="400000"/>
          </a:ln>
        </p:spPr>
      </p:pic>
      <p:pic>
        <p:nvPicPr>
          <p:cNvPr id="155" name="Picture 6" descr="Picture 6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0" y="8778240"/>
            <a:ext cx="3071969" cy="739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56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94192" y="1625600"/>
            <a:ext cx="5910383" cy="215482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7" name="Picture 6" descr="Picture 6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369386" y="4222391"/>
            <a:ext cx="5301237" cy="289563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65373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push dir="u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How Far We’ve Come"/>
          <p:cNvSpPr txBox="1">
            <a:spLocks noGrp="1"/>
          </p:cNvSpPr>
          <p:nvPr>
            <p:ph type="ctrTitle"/>
          </p:nvPr>
        </p:nvSpPr>
        <p:spPr>
          <a:xfrm>
            <a:off x="1270000" y="576659"/>
            <a:ext cx="10464800" cy="1564284"/>
          </a:xfrm>
          <a:prstGeom prst="rect">
            <a:avLst/>
          </a:prstGeom>
        </p:spPr>
        <p:txBody>
          <a:bodyPr/>
          <a:lstStyle/>
          <a:p>
            <a:r>
              <a:t>How Far We’ve Come</a:t>
            </a:r>
          </a:p>
        </p:txBody>
      </p:sp>
      <p:sp>
        <p:nvSpPr>
          <p:cNvPr id="123" name="1996-1999…"/>
          <p:cNvSpPr txBox="1">
            <a:spLocks noGrp="1"/>
          </p:cNvSpPr>
          <p:nvPr>
            <p:ph type="subTitle" idx="1"/>
          </p:nvPr>
        </p:nvSpPr>
        <p:spPr>
          <a:xfrm>
            <a:off x="1270000" y="2138660"/>
            <a:ext cx="10464800" cy="6434585"/>
          </a:xfrm>
          <a:prstGeom prst="rect">
            <a:avLst/>
          </a:prstGeom>
        </p:spPr>
        <p:txBody>
          <a:bodyPr/>
          <a:lstStyle/>
          <a:p>
            <a:r>
              <a:t>1996-1999  </a:t>
            </a:r>
          </a:p>
          <a:p>
            <a:endParaRPr/>
          </a:p>
          <a:p>
            <a:r>
              <a:t>GM EV-1</a:t>
            </a:r>
          </a:p>
          <a:p>
            <a:endParaRPr/>
          </a:p>
        </p:txBody>
      </p:sp>
      <p:pic>
        <p:nvPicPr>
          <p:cNvPr id="124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04969" y="4071491"/>
            <a:ext cx="6329708" cy="395606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9" name="Picture 5" descr="Picture 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418667" y="-325120"/>
            <a:ext cx="18531840" cy="411818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0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10293" y="9536854"/>
            <a:ext cx="18315093" cy="4334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8778240"/>
            <a:ext cx="3071969" cy="739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2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11243" y="8778241"/>
            <a:ext cx="1685184" cy="600572"/>
          </a:xfrm>
          <a:prstGeom prst="rect">
            <a:avLst/>
          </a:prstGeom>
          <a:ln w="12700">
            <a:miter lim="400000"/>
          </a:ln>
        </p:spPr>
      </p:pic>
      <p:sp>
        <p:nvSpPr>
          <p:cNvPr id="163" name="Title 1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t>Overview of 2018 Cadillac CT6 PLUG IN</a:t>
            </a:r>
          </a:p>
        </p:txBody>
      </p:sp>
      <p:pic>
        <p:nvPicPr>
          <p:cNvPr id="164" name="8Ws0FUEN3l8?ecver=1" descr="8Ws0FUEN3l8?ecver=1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535982" y="2699565"/>
            <a:ext cx="9675264" cy="54423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65" name="Picture 15" descr="Picture 15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093547" y="9753600"/>
            <a:ext cx="18315093" cy="4334933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417686590"/>
      </p:ext>
    </p:extLst>
  </p:cSld>
  <p:clrMapOvr>
    <a:masterClrMapping/>
  </p:clrMapOvr>
  <p:transition xmlns:p14="http://schemas.microsoft.com/office/powerpoint/2010/main"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406162" y="-391812"/>
            <a:ext cx="18531841" cy="4118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10293" y="9536854"/>
            <a:ext cx="18315093" cy="4334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69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8778240"/>
            <a:ext cx="3071969" cy="739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0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11243" y="8778241"/>
            <a:ext cx="1685184" cy="60057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Title 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sz="3200" b="1"/>
            </a:lvl1pPr>
          </a:lstStyle>
          <a:p>
            <a:r>
              <a:t>Why KUNI Chevrolet Cadillac?</a:t>
            </a:r>
          </a:p>
        </p:txBody>
      </p:sp>
      <p:sp>
        <p:nvSpPr>
          <p:cNvPr id="172" name="Content Placeholder 8"/>
          <p:cNvSpPr txBox="1">
            <a:spLocks noGrp="1"/>
          </p:cNvSpPr>
          <p:nvPr>
            <p:ph type="body" idx="1"/>
          </p:nvPr>
        </p:nvSpPr>
        <p:spPr>
          <a:xfrm>
            <a:off x="650240" y="2275841"/>
            <a:ext cx="11704320" cy="6436925"/>
          </a:xfrm>
          <a:prstGeom prst="rect">
            <a:avLst/>
          </a:prstGeom>
        </p:spPr>
        <p:txBody>
          <a:bodyPr/>
          <a:lstStyle/>
          <a:p>
            <a:pPr>
              <a:buFontTx/>
              <a:buChar char="✓"/>
              <a:defRPr sz="2000"/>
            </a:pPr>
            <a:endParaRPr/>
          </a:p>
          <a:p>
            <a:pPr>
              <a:spcBef>
                <a:spcPts val="569"/>
              </a:spcBef>
              <a:buFontTx/>
              <a:buChar char="✓"/>
              <a:defRPr sz="2000"/>
            </a:pPr>
            <a:r>
              <a:t>#1 electric dealer in the greater Sacramento Area</a:t>
            </a:r>
          </a:p>
          <a:p>
            <a:pPr>
              <a:spcBef>
                <a:spcPts val="569"/>
              </a:spcBef>
              <a:buFontTx/>
              <a:buChar char="✓"/>
              <a:defRPr sz="2000"/>
            </a:pPr>
            <a:r>
              <a:t>#1 for Chevy lease penetration out of 19 local dealers</a:t>
            </a:r>
          </a:p>
          <a:p>
            <a:pPr>
              <a:spcBef>
                <a:spcPts val="569"/>
              </a:spcBef>
              <a:buFontTx/>
              <a:buChar char="✓"/>
              <a:defRPr sz="2000"/>
            </a:pPr>
            <a:r>
              <a:t>#1 stop shop for electric Chevrolet and Cadillac vehicles</a:t>
            </a:r>
          </a:p>
          <a:p>
            <a:pPr>
              <a:spcBef>
                <a:spcPts val="569"/>
              </a:spcBef>
              <a:buFontTx/>
              <a:buChar char="✓"/>
              <a:defRPr sz="2000"/>
            </a:pPr>
            <a:r>
              <a:t>#1 online reputation compared to Chevrolet and Cadillac dealers in our market</a:t>
            </a:r>
          </a:p>
          <a:p>
            <a:pPr>
              <a:spcBef>
                <a:spcPts val="569"/>
              </a:spcBef>
              <a:buFontTx/>
              <a:buChar char="✓"/>
              <a:defRPr sz="2000"/>
            </a:pPr>
            <a:r>
              <a:t>#1 priority- Customers Complete Satisfaction</a:t>
            </a:r>
          </a:p>
          <a:p>
            <a:pPr>
              <a:spcBef>
                <a:spcPts val="569"/>
              </a:spcBef>
              <a:buFontTx/>
              <a:buChar char="✓"/>
              <a:defRPr sz="2000"/>
            </a:pPr>
            <a:r>
              <a:t>More KUNI employees drive electric vehicles than other competitors in our market (who knows their vehicle better than the owner/driver?)</a:t>
            </a:r>
          </a:p>
          <a:p>
            <a:pPr>
              <a:spcBef>
                <a:spcPts val="569"/>
              </a:spcBef>
              <a:buFontTx/>
              <a:buChar char="✓"/>
              <a:defRPr sz="2000"/>
            </a:pPr>
            <a:r>
              <a:t>KUNI means lower than Auto Mall pricing</a:t>
            </a:r>
          </a:p>
          <a:p>
            <a:pPr>
              <a:spcBef>
                <a:spcPts val="569"/>
              </a:spcBef>
              <a:buFontTx/>
              <a:buChar char="✓"/>
              <a:defRPr sz="2000"/>
            </a:pPr>
            <a:r>
              <a:t>Dedicated to the EV consumers and the EV market</a:t>
            </a:r>
          </a:p>
        </p:txBody>
      </p:sp>
    </p:spTree>
    <p:extLst>
      <p:ext uri="{BB962C8B-B14F-4D97-AF65-F5344CB8AC3E}">
        <p14:creationId xmlns:p14="http://schemas.microsoft.com/office/powerpoint/2010/main" val="3376160341"/>
      </p:ext>
    </p:extLst>
  </p:cSld>
  <p:clrMapOvr>
    <a:masterClrMapping/>
  </p:clrMapOvr>
  <p:transition xmlns:p14="http://schemas.microsoft.com/office/powerpoint/2010/main" spd="med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406162" y="-391812"/>
            <a:ext cx="18531841" cy="4118188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Picture 4" descr="Picture 4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5310293" y="9536854"/>
            <a:ext cx="18315093" cy="4334933"/>
          </a:xfrm>
          <a:prstGeom prst="rect">
            <a:avLst/>
          </a:prstGeom>
          <a:ln w="12700">
            <a:miter lim="400000"/>
          </a:ln>
        </p:spPr>
      </p:pic>
      <p:pic>
        <p:nvPicPr>
          <p:cNvPr id="176" name="Picture 6" descr="Picture 6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0" y="8778240"/>
            <a:ext cx="3071969" cy="739547"/>
          </a:xfrm>
          <a:prstGeom prst="rect">
            <a:avLst/>
          </a:prstGeom>
          <a:ln w="12700">
            <a:miter lim="400000"/>
          </a:ln>
        </p:spPr>
      </p:pic>
      <p:pic>
        <p:nvPicPr>
          <p:cNvPr id="177" name="Picture 3" descr="Picture 3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1211243" y="8778241"/>
            <a:ext cx="1685184" cy="600572"/>
          </a:xfrm>
          <a:prstGeom prst="rect">
            <a:avLst/>
          </a:prstGeom>
          <a:ln w="12700">
            <a:miter lim="400000"/>
          </a:ln>
        </p:spPr>
      </p:pic>
      <p:sp>
        <p:nvSpPr>
          <p:cNvPr id="178" name="Title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 fontScale="90000"/>
          </a:bodyPr>
          <a:lstStyle>
            <a:lvl1pPr>
              <a:defRPr b="1"/>
            </a:lvl1pPr>
          </a:lstStyle>
          <a:p>
            <a:r>
              <a:t>Thank you for your time</a:t>
            </a:r>
          </a:p>
        </p:txBody>
      </p:sp>
      <p:sp>
        <p:nvSpPr>
          <p:cNvPr id="179" name="Content Placeholder 10"/>
          <p:cNvSpPr txBox="1">
            <a:spLocks noGrp="1"/>
          </p:cNvSpPr>
          <p:nvPr>
            <p:ph type="body" idx="1"/>
          </p:nvPr>
        </p:nvSpPr>
        <p:spPr>
          <a:xfrm>
            <a:off x="650240" y="2275841"/>
            <a:ext cx="11704320" cy="3220121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  <a:defRPr b="1"/>
            </a:lvl1pPr>
          </a:lstStyle>
          <a:p>
            <a:r>
              <a:rPr dirty="0"/>
              <a:t>Questions and Answers</a:t>
            </a:r>
          </a:p>
        </p:txBody>
      </p:sp>
      <p:pic>
        <p:nvPicPr>
          <p:cNvPr id="180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827521" y="4209888"/>
            <a:ext cx="5028601" cy="33463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81" name="Picture 3" descr="Picture 3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1192107" y="4234897"/>
            <a:ext cx="5028599" cy="334630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49995669"/>
      </p:ext>
    </p:extLst>
  </p:cSld>
  <p:clrMapOvr>
    <a:masterClrMapping/>
  </p:clrMapOvr>
  <p:transition xmlns:p14="http://schemas.microsoft.com/office/powerpoint/2010/main"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TextBox 1"/>
          <p:cNvSpPr txBox="1"/>
          <p:nvPr/>
        </p:nvSpPr>
        <p:spPr>
          <a:xfrm>
            <a:off x="433493" y="433493"/>
            <a:ext cx="7401988" cy="49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65022" tIns="65023" rIns="65022" bIns="65023">
            <a:spAutoFit/>
          </a:bodyPr>
          <a:lstStyle>
            <a:lvl1pPr algn="ctr">
              <a:defRPr b="1"/>
            </a:lvl1pPr>
          </a:lstStyle>
          <a:p>
            <a:r>
              <a:rPr dirty="0"/>
              <a:t>SMUD Review and Preview</a:t>
            </a:r>
          </a:p>
        </p:txBody>
      </p:sp>
      <p:sp>
        <p:nvSpPr>
          <p:cNvPr id="177" name="TextBox 4"/>
          <p:cNvSpPr txBox="1"/>
          <p:nvPr/>
        </p:nvSpPr>
        <p:spPr>
          <a:xfrm>
            <a:off x="433493" y="866987"/>
            <a:ext cx="7481363" cy="280950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65022" tIns="65023" rIns="65022" bIns="65023">
            <a:spAutoFit/>
          </a:bodyPr>
          <a:lstStyle/>
          <a:p>
            <a:pPr>
              <a:defRPr b="1"/>
            </a:pPr>
            <a:r>
              <a:rPr dirty="0"/>
              <a:t>2017 Events </a:t>
            </a:r>
          </a:p>
          <a:p>
            <a:pPr marL="406394" indent="-406394">
              <a:buSzPct val="100000"/>
              <a:buFont typeface="Arial"/>
              <a:buChar char="•"/>
            </a:pPr>
            <a:r>
              <a:rPr dirty="0"/>
              <a:t>Five Ride &amp; Drives</a:t>
            </a:r>
          </a:p>
          <a:p>
            <a:pPr marL="406394" indent="-406394">
              <a:buSzPct val="100000"/>
              <a:buFont typeface="Arial"/>
              <a:buChar char="•"/>
            </a:pPr>
            <a:r>
              <a:rPr dirty="0"/>
              <a:t>Approx. 1500 unique drivers, 2300 experiences</a:t>
            </a:r>
          </a:p>
          <a:p>
            <a:pPr marL="406394" indent="-406394">
              <a:buSzPct val="100000"/>
              <a:buFont typeface="Arial"/>
              <a:buChar char="•"/>
            </a:pPr>
            <a:r>
              <a:rPr dirty="0"/>
              <a:t>More sales from events reported</a:t>
            </a:r>
          </a:p>
          <a:p>
            <a:pPr marL="406394" indent="-406394">
              <a:buSzPct val="100000"/>
              <a:buFont typeface="Arial"/>
              <a:buChar char="•"/>
            </a:pPr>
            <a:r>
              <a:rPr dirty="0"/>
              <a:t>Ten additional outreach events</a:t>
            </a:r>
          </a:p>
          <a:p>
            <a:pPr marL="406394" indent="-406394">
              <a:buSzPct val="100000"/>
              <a:buFont typeface="Arial"/>
              <a:buChar char="•"/>
            </a:pPr>
            <a:r>
              <a:rPr dirty="0"/>
              <a:t>Two EV seminars, two EV webinars</a:t>
            </a:r>
          </a:p>
          <a:p>
            <a:pPr lvl="1">
              <a:defRPr b="1" i="1"/>
            </a:pPr>
            <a:r>
              <a:rPr dirty="0"/>
              <a:t>	</a:t>
            </a:r>
            <a:r>
              <a:rPr sz="2800" u="sng" dirty="0">
                <a:solidFill>
                  <a:srgbClr val="FF0000"/>
                </a:solidFill>
              </a:rPr>
              <a:t>Thank you SacEV!!!</a:t>
            </a:r>
          </a:p>
        </p:txBody>
      </p:sp>
      <p:sp>
        <p:nvSpPr>
          <p:cNvPr id="178" name="TextBox 5"/>
          <p:cNvSpPr txBox="1"/>
          <p:nvPr/>
        </p:nvSpPr>
        <p:spPr>
          <a:xfrm>
            <a:off x="433493" y="3793066"/>
            <a:ext cx="11665578" cy="123931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65022" tIns="65023" rIns="65022" bIns="65023">
            <a:spAutoFit/>
          </a:bodyPr>
          <a:lstStyle/>
          <a:p>
            <a:pPr>
              <a:defRPr b="1"/>
            </a:pPr>
            <a:r>
              <a:rPr dirty="0"/>
              <a:t>2017 Marketing Campaign</a:t>
            </a:r>
          </a:p>
          <a:p>
            <a:pPr marL="406394" indent="-406394">
              <a:buSzPct val="100000"/>
              <a:buFont typeface="Arial"/>
              <a:buChar char="•"/>
            </a:pPr>
            <a:r>
              <a:rPr dirty="0"/>
              <a:t>February to May – TV, radio, billboards, digital, buses, etc.</a:t>
            </a:r>
          </a:p>
          <a:p>
            <a:pPr marL="406394" indent="-406394">
              <a:buSzPct val="100000"/>
              <a:buFont typeface="Arial"/>
              <a:buChar char="•"/>
            </a:pPr>
            <a:r>
              <a:rPr dirty="0"/>
              <a:t>Substantial increase in EV awareness and incentive activity</a:t>
            </a:r>
          </a:p>
        </p:txBody>
      </p:sp>
      <p:pic>
        <p:nvPicPr>
          <p:cNvPr id="179" name="Picture 8" descr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38225" y="6529776"/>
            <a:ext cx="2227123" cy="1856532"/>
          </a:xfrm>
          <a:prstGeom prst="rect">
            <a:avLst/>
          </a:prstGeom>
          <a:ln w="3175">
            <a:solidFill>
              <a:srgbClr val="4A4A30"/>
            </a:solidFill>
          </a:ln>
        </p:spPr>
      </p:pic>
      <p:sp>
        <p:nvSpPr>
          <p:cNvPr id="180" name="TextBox 9"/>
          <p:cNvSpPr txBox="1"/>
          <p:nvPr/>
        </p:nvSpPr>
        <p:spPr>
          <a:xfrm>
            <a:off x="433493" y="5201920"/>
            <a:ext cx="11921067" cy="163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3" rIns="65022" bIns="65023">
            <a:spAutoFit/>
          </a:bodyPr>
          <a:lstStyle/>
          <a:p>
            <a:pPr>
              <a:defRPr b="1"/>
            </a:pPr>
            <a:r>
              <a:rPr dirty="0"/>
              <a:t>2017 Residential EVs in SMUD Territory</a:t>
            </a:r>
          </a:p>
          <a:p>
            <a:pPr marL="406394" indent="-406394">
              <a:buSzPct val="100000"/>
              <a:buFont typeface="Arial"/>
              <a:buChar char="•"/>
            </a:pPr>
            <a:r>
              <a:rPr dirty="0"/>
              <a:t>Approximately 6000 EVs in SMUD territory at year end</a:t>
            </a:r>
            <a:endParaRPr b="1" dirty="0"/>
          </a:p>
          <a:p>
            <a:pPr marL="406394" indent="-406394">
              <a:buSzPct val="100000"/>
              <a:buFont typeface="Arial"/>
              <a:buChar char="•"/>
            </a:pPr>
            <a:r>
              <a:rPr dirty="0"/>
              <a:t>128/month 2017 vs 93/month 2016 – 37% increase/month!</a:t>
            </a:r>
          </a:p>
          <a:p>
            <a:pPr marL="406394" indent="-406394">
              <a:buSzPct val="100000"/>
              <a:buFont typeface="Arial"/>
              <a:buChar char="•"/>
            </a:pPr>
            <a:r>
              <a:rPr dirty="0"/>
              <a:t>Residential EVs 90%, 10% business/govt.</a:t>
            </a:r>
          </a:p>
        </p:txBody>
      </p:sp>
      <p:pic>
        <p:nvPicPr>
          <p:cNvPr id="181" name="Picture 2" descr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98292" y="556263"/>
            <a:ext cx="4679866" cy="3120226"/>
          </a:xfrm>
          <a:prstGeom prst="rect">
            <a:avLst/>
          </a:prstGeom>
          <a:ln w="12700">
            <a:miter lim="400000"/>
          </a:ln>
        </p:spPr>
      </p:pic>
      <p:sp>
        <p:nvSpPr>
          <p:cNvPr id="182" name="TextBox 10"/>
          <p:cNvSpPr txBox="1"/>
          <p:nvPr/>
        </p:nvSpPr>
        <p:spPr>
          <a:xfrm>
            <a:off x="516368" y="7044267"/>
            <a:ext cx="11921068" cy="201594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3" rIns="65022" bIns="65023">
            <a:spAutoFit/>
          </a:bodyPr>
          <a:lstStyle/>
          <a:p>
            <a:pPr>
              <a:defRPr b="1"/>
            </a:pPr>
            <a:r>
              <a:rPr dirty="0"/>
              <a:t>2017 Incentives enhanced</a:t>
            </a:r>
          </a:p>
          <a:p>
            <a:pPr marL="406394" indent="-406394">
              <a:buSzPct val="100000"/>
              <a:buFont typeface="Arial"/>
              <a:buChar char="•"/>
            </a:pPr>
            <a:r>
              <a:rPr dirty="0"/>
              <a:t>From $300 to $599</a:t>
            </a:r>
            <a:endParaRPr b="1" dirty="0"/>
          </a:p>
          <a:p>
            <a:pPr marL="406394" indent="-406394">
              <a:buSzPct val="100000"/>
              <a:buFont typeface="Arial"/>
              <a:buChar char="•"/>
            </a:pPr>
            <a:r>
              <a:rPr dirty="0"/>
              <a:t>Added EVSE option</a:t>
            </a:r>
          </a:p>
          <a:p>
            <a:pPr marL="406394" indent="-406394">
              <a:buSzPct val="100000"/>
              <a:buFont typeface="Arial"/>
              <a:buChar char="•"/>
            </a:pPr>
            <a:r>
              <a:rPr dirty="0"/>
              <a:t>About 86%/14% split cash to EVSE</a:t>
            </a:r>
          </a:p>
          <a:p>
            <a:pPr marL="406394" indent="-406394">
              <a:buSzPct val="100000"/>
              <a:buFont typeface="Arial"/>
              <a:buChar char="•"/>
            </a:pPr>
            <a:r>
              <a:rPr dirty="0"/>
              <a:t>1026 incentives approved! About 70% of new Res EVs</a:t>
            </a:r>
          </a:p>
        </p:txBody>
      </p:sp>
    </p:spTree>
    <p:extLst>
      <p:ext uri="{BB962C8B-B14F-4D97-AF65-F5344CB8AC3E}">
        <p14:creationId xmlns:p14="http://schemas.microsoft.com/office/powerpoint/2010/main" val="735223241"/>
      </p:ext>
    </p:extLst>
  </p:cSld>
  <p:clrMapOvr>
    <a:masterClrMapping/>
  </p:clrMapOvr>
  <p:transition xmlns:p14="http://schemas.microsoft.com/office/powerpoint/2010/main" spd="med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TextBox 9"/>
          <p:cNvSpPr txBox="1"/>
          <p:nvPr/>
        </p:nvSpPr>
        <p:spPr>
          <a:xfrm>
            <a:off x="306162" y="5201920"/>
            <a:ext cx="12009386" cy="30859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65022" tIns="65023" rIns="65022" bIns="65023">
            <a:spAutoFit/>
          </a:bodyPr>
          <a:lstStyle/>
          <a:p>
            <a:pPr>
              <a:defRPr b="1"/>
            </a:pPr>
            <a:r>
              <a:rPr dirty="0"/>
              <a:t>Looking Forward</a:t>
            </a:r>
          </a:p>
          <a:p>
            <a:pPr marL="406394" indent="-406394">
              <a:buSzPct val="100000"/>
              <a:buFont typeface="Arial"/>
              <a:buChar char="•"/>
            </a:pPr>
            <a:r>
              <a:rPr dirty="0"/>
              <a:t>2018 Marketing Campaign February to March – TV and other</a:t>
            </a:r>
          </a:p>
          <a:p>
            <a:pPr marL="406394" indent="-406394">
              <a:buSzPct val="100000"/>
              <a:buFont typeface="Arial"/>
              <a:buChar char="•"/>
            </a:pPr>
            <a:r>
              <a:rPr dirty="0"/>
              <a:t>Projecting 30% increase – 1800 new EVs, up to 7800</a:t>
            </a:r>
            <a:endParaRPr b="1" dirty="0"/>
          </a:p>
          <a:p>
            <a:pPr marL="406394" indent="-406394">
              <a:buSzPct val="100000"/>
              <a:buFont typeface="Arial"/>
              <a:buChar char="•"/>
            </a:pPr>
            <a:r>
              <a:rPr dirty="0"/>
              <a:t>No change in incentive levels</a:t>
            </a:r>
          </a:p>
          <a:p>
            <a:pPr marL="406394" indent="-406394">
              <a:buSzPct val="100000"/>
              <a:buFont typeface="Arial"/>
              <a:buChar char="•"/>
            </a:pPr>
            <a:r>
              <a:rPr dirty="0"/>
              <a:t>Increased engagement with dealers</a:t>
            </a:r>
          </a:p>
          <a:p>
            <a:pPr marL="406394" indent="-406394">
              <a:buSzPct val="100000"/>
              <a:buFont typeface="Arial"/>
              <a:buChar char="•"/>
            </a:pPr>
            <a:r>
              <a:rPr dirty="0"/>
              <a:t>Workplace and Multifamily Charging easier to access</a:t>
            </a:r>
          </a:p>
          <a:p>
            <a:pPr marL="406394" indent="-406394">
              <a:buSzPct val="100000"/>
              <a:buFont typeface="Arial"/>
              <a:buChar char="•"/>
            </a:pPr>
            <a:r>
              <a:rPr dirty="0"/>
              <a:t>Electricians to consult on projects</a:t>
            </a:r>
          </a:p>
          <a:p>
            <a:pPr marL="406394" indent="-406394">
              <a:buSzPct val="100000"/>
              <a:buFont typeface="Arial"/>
              <a:buChar char="•"/>
            </a:pPr>
            <a:r>
              <a:rPr dirty="0"/>
              <a:t>Electric forklift incentives</a:t>
            </a:r>
          </a:p>
        </p:txBody>
      </p:sp>
      <p:pic>
        <p:nvPicPr>
          <p:cNvPr id="185" name="Picture 3" descr="Picture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827520" y="2508383"/>
            <a:ext cx="5960533" cy="2575117"/>
          </a:xfrm>
          <a:prstGeom prst="rect">
            <a:avLst/>
          </a:prstGeom>
          <a:ln w="12700">
            <a:miter lim="400000"/>
          </a:ln>
        </p:spPr>
      </p:pic>
      <p:sp>
        <p:nvSpPr>
          <p:cNvPr id="186" name="TextBox 10"/>
          <p:cNvSpPr txBox="1"/>
          <p:nvPr/>
        </p:nvSpPr>
        <p:spPr>
          <a:xfrm>
            <a:off x="394481" y="2688290"/>
            <a:ext cx="6216352" cy="19779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65022" tIns="65023" rIns="65022" bIns="65023">
            <a:spAutoFit/>
          </a:bodyPr>
          <a:lstStyle/>
          <a:p>
            <a:pPr>
              <a:defRPr b="1"/>
            </a:pPr>
            <a:r>
              <a:rPr dirty="0"/>
              <a:t>2018 Events </a:t>
            </a:r>
          </a:p>
          <a:p>
            <a:pPr marL="406394" indent="-406394">
              <a:buSzPct val="100000"/>
              <a:buFont typeface="Arial"/>
              <a:buChar char="•"/>
            </a:pPr>
            <a:r>
              <a:rPr dirty="0"/>
              <a:t>Six Ride &amp; Drives – 2 corporate</a:t>
            </a:r>
          </a:p>
          <a:p>
            <a:pPr marL="406394" indent="-406394">
              <a:buSzPct val="100000"/>
              <a:buFont typeface="Arial"/>
              <a:buChar char="•"/>
            </a:pPr>
            <a:r>
              <a:rPr dirty="0"/>
              <a:t>Many 2017 venues</a:t>
            </a:r>
          </a:p>
          <a:p>
            <a:pPr marL="406394" indent="-406394">
              <a:buSzPct val="100000"/>
              <a:buFont typeface="Arial"/>
              <a:buChar char="•"/>
            </a:pPr>
            <a:r>
              <a:rPr dirty="0"/>
              <a:t>Increased attention on disadvantaged </a:t>
            </a:r>
          </a:p>
          <a:p>
            <a:r>
              <a:rPr dirty="0"/>
              <a:t>    community</a:t>
            </a:r>
          </a:p>
        </p:txBody>
      </p:sp>
      <p:sp>
        <p:nvSpPr>
          <p:cNvPr id="187" name="TextBox 11"/>
          <p:cNvSpPr txBox="1"/>
          <p:nvPr/>
        </p:nvSpPr>
        <p:spPr>
          <a:xfrm>
            <a:off x="394480" y="541867"/>
            <a:ext cx="12246188" cy="163663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3" rIns="65022" bIns="65023">
            <a:spAutoFit/>
          </a:bodyPr>
          <a:lstStyle/>
          <a:p>
            <a:pPr>
              <a:defRPr b="1"/>
            </a:pPr>
            <a:r>
              <a:t>2017 Commercial activity</a:t>
            </a:r>
          </a:p>
          <a:p>
            <a:pPr marL="406394" indent="-406394">
              <a:buSzPct val="100000"/>
              <a:buFont typeface="Arial"/>
              <a:buChar char="•"/>
            </a:pPr>
            <a:r>
              <a:t>Interest in Workplace &amp; Multifamily incentives rising – potential 290 EVSE</a:t>
            </a:r>
          </a:p>
          <a:p>
            <a:pPr marL="406394" indent="-406394">
              <a:buSzPct val="100000"/>
              <a:buFont typeface="Arial"/>
              <a:buChar char="•"/>
            </a:pPr>
            <a:r>
              <a:t>A few projects completed</a:t>
            </a:r>
          </a:p>
          <a:p>
            <a:pPr marL="406394" indent="-406394">
              <a:buSzPct val="100000"/>
              <a:buFont typeface="Arial"/>
              <a:buChar char="•"/>
            </a:pPr>
            <a:r>
              <a:t>Interest, but no uptake on DCFC incentives</a:t>
            </a:r>
          </a:p>
        </p:txBody>
      </p:sp>
    </p:spTree>
    <p:extLst>
      <p:ext uri="{BB962C8B-B14F-4D97-AF65-F5344CB8AC3E}">
        <p14:creationId xmlns:p14="http://schemas.microsoft.com/office/powerpoint/2010/main" val="85686424"/>
      </p:ext>
    </p:extLst>
  </p:cSld>
  <p:clrMapOvr>
    <a:masterClrMapping/>
  </p:clrMapOvr>
  <p:transition xmlns:p14="http://schemas.microsoft.com/office/powerpoint/2010/main"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Picture 4" descr="Picture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758614" y="1165615"/>
            <a:ext cx="11541747" cy="7612626"/>
          </a:xfrm>
          <a:prstGeom prst="rect">
            <a:avLst/>
          </a:prstGeom>
          <a:ln w="12700">
            <a:miter lim="400000"/>
          </a:ln>
        </p:spPr>
      </p:pic>
      <p:sp>
        <p:nvSpPr>
          <p:cNvPr id="190" name="TextBox 1"/>
          <p:cNvSpPr txBox="1"/>
          <p:nvPr/>
        </p:nvSpPr>
        <p:spPr>
          <a:xfrm>
            <a:off x="1476587" y="386983"/>
            <a:ext cx="10010988" cy="49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3" rIns="65022" bIns="65023">
            <a:spAutoFit/>
          </a:bodyPr>
          <a:lstStyle>
            <a:lvl1pPr algn="ctr"/>
          </a:lstStyle>
          <a:p>
            <a:r>
              <a:t>2018-2019 Residential Time-of-Day (5-8 p.m.) Rate</a:t>
            </a:r>
          </a:p>
        </p:txBody>
      </p:sp>
    </p:spTree>
    <p:extLst>
      <p:ext uri="{BB962C8B-B14F-4D97-AF65-F5344CB8AC3E}">
        <p14:creationId xmlns:p14="http://schemas.microsoft.com/office/powerpoint/2010/main" val="3749944591"/>
      </p:ext>
    </p:extLst>
  </p:cSld>
  <p:clrMapOvr>
    <a:masterClrMapping/>
  </p:clrMapOvr>
  <p:transition xmlns:p14="http://schemas.microsoft.com/office/powerpoint/2010/main"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987" y="1213784"/>
            <a:ext cx="11379200" cy="7617506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TextBox 3"/>
          <p:cNvSpPr txBox="1"/>
          <p:nvPr/>
        </p:nvSpPr>
        <p:spPr>
          <a:xfrm>
            <a:off x="1476587" y="386983"/>
            <a:ext cx="10010988" cy="49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3" rIns="65022" bIns="65023">
            <a:spAutoFit/>
          </a:bodyPr>
          <a:lstStyle>
            <a:lvl1pPr algn="ctr"/>
          </a:lstStyle>
          <a:p>
            <a:r>
              <a:t>2018-2019 Residential Time-of-Day (5-8 p.m.) Rate</a:t>
            </a:r>
          </a:p>
        </p:txBody>
      </p:sp>
    </p:spTree>
    <p:extLst>
      <p:ext uri="{BB962C8B-B14F-4D97-AF65-F5344CB8AC3E}">
        <p14:creationId xmlns:p14="http://schemas.microsoft.com/office/powerpoint/2010/main" val="3921166985"/>
      </p:ext>
    </p:extLst>
  </p:cSld>
  <p:clrMapOvr>
    <a:masterClrMapping/>
  </p:clrMapOvr>
  <p:transition xmlns:p14="http://schemas.microsoft.com/office/powerpoint/2010/main"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9" name="Picture 2" descr="Picture 2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66987" y="391207"/>
            <a:ext cx="10990245" cy="7384176"/>
          </a:xfrm>
          <a:prstGeom prst="rect">
            <a:avLst/>
          </a:prstGeom>
          <a:ln w="12700">
            <a:miter lim="400000"/>
          </a:ln>
        </p:spPr>
      </p:pic>
      <p:sp>
        <p:nvSpPr>
          <p:cNvPr id="200" name="TextBox 1"/>
          <p:cNvSpPr txBox="1"/>
          <p:nvPr/>
        </p:nvSpPr>
        <p:spPr>
          <a:xfrm>
            <a:off x="758613" y="8036220"/>
            <a:ext cx="8994987" cy="4390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5022" tIns="65023" rIns="65022" bIns="65023">
            <a:spAutoFit/>
          </a:bodyPr>
          <a:lstStyle>
            <a:lvl1pPr>
              <a:defRPr sz="2000" b="1"/>
            </a:lvl1pPr>
          </a:lstStyle>
          <a:p>
            <a:r>
              <a:t>More info at SMUD.org/TOD</a:t>
            </a:r>
          </a:p>
        </p:txBody>
      </p:sp>
    </p:spTree>
    <p:extLst>
      <p:ext uri="{BB962C8B-B14F-4D97-AF65-F5344CB8AC3E}">
        <p14:creationId xmlns:p14="http://schemas.microsoft.com/office/powerpoint/2010/main" val="301426520"/>
      </p:ext>
    </p:extLst>
  </p:cSld>
  <p:clrMapOvr>
    <a:masterClrMapping/>
  </p:clrMapOvr>
  <p:transition xmlns:p14="http://schemas.microsoft.com/office/powerpoint/2010/main"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2011 Nissan Leaf…"/>
          <p:cNvSpPr txBox="1">
            <a:spLocks noGrp="1"/>
          </p:cNvSpPr>
          <p:nvPr>
            <p:ph type="ctrTitle"/>
          </p:nvPr>
        </p:nvSpPr>
        <p:spPr>
          <a:xfrm>
            <a:off x="1270000" y="603547"/>
            <a:ext cx="10464800" cy="2395787"/>
          </a:xfrm>
          <a:prstGeom prst="rect">
            <a:avLst/>
          </a:prstGeom>
        </p:spPr>
        <p:txBody>
          <a:bodyPr/>
          <a:lstStyle/>
          <a:p>
            <a:pPr defTabSz="549148">
              <a:defRPr sz="7519"/>
            </a:pPr>
            <a:r>
              <a:t>2011 Nissan Leaf</a:t>
            </a:r>
          </a:p>
          <a:p>
            <a:pPr defTabSz="549148">
              <a:defRPr sz="7519"/>
            </a:pPr>
            <a:r>
              <a:t>Chevrolet Volt</a:t>
            </a:r>
          </a:p>
        </p:txBody>
      </p:sp>
      <p:sp>
        <p:nvSpPr>
          <p:cNvPr id="127" name="Body"/>
          <p:cNvSpPr txBox="1">
            <a:spLocks noGrp="1"/>
          </p:cNvSpPr>
          <p:nvPr>
            <p:ph type="subTitle" idx="1"/>
          </p:nvPr>
        </p:nvSpPr>
        <p:spPr>
          <a:xfrm>
            <a:off x="1270000" y="3084066"/>
            <a:ext cx="10464800" cy="587509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pic>
        <p:nvPicPr>
          <p:cNvPr id="128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704149" y="4243040"/>
            <a:ext cx="3887773" cy="2585369"/>
          </a:xfrm>
          <a:prstGeom prst="rect">
            <a:avLst/>
          </a:prstGeom>
          <a:ln w="12700">
            <a:miter lim="400000"/>
          </a:ln>
        </p:spPr>
      </p:pic>
      <p:pic>
        <p:nvPicPr>
          <p:cNvPr id="129" name="Image" descr="Image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15576" y="4137622"/>
            <a:ext cx="4236142" cy="31771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Level 2 and DC Chargers"/>
          <p:cNvSpPr txBox="1">
            <a:spLocks noGrp="1"/>
          </p:cNvSpPr>
          <p:nvPr>
            <p:ph type="ctrTitle"/>
          </p:nvPr>
        </p:nvSpPr>
        <p:spPr>
          <a:xfrm>
            <a:off x="1270000" y="615453"/>
            <a:ext cx="10464800" cy="1471713"/>
          </a:xfrm>
          <a:prstGeom prst="rect">
            <a:avLst/>
          </a:prstGeom>
        </p:spPr>
        <p:txBody>
          <a:bodyPr/>
          <a:lstStyle>
            <a:lvl1pPr defTabSz="514095">
              <a:defRPr sz="7040"/>
            </a:lvl1pPr>
          </a:lstStyle>
          <a:p>
            <a:r>
              <a:t>Level 2 and DC Chargers</a:t>
            </a:r>
          </a:p>
        </p:txBody>
      </p:sp>
      <p:sp>
        <p:nvSpPr>
          <p:cNvPr id="132" name="There are some 48,000 charging stations in the U.S. (AC Level II and DC fast chargers), out of which almost one third are located in California – more than 15,000.…"/>
          <p:cNvSpPr txBox="1">
            <a:spLocks noGrp="1"/>
          </p:cNvSpPr>
          <p:nvPr>
            <p:ph type="subTitle" idx="1"/>
          </p:nvPr>
        </p:nvSpPr>
        <p:spPr>
          <a:xfrm>
            <a:off x="1270000" y="3126928"/>
            <a:ext cx="10464800" cy="552202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578358">
              <a:defRPr sz="5148"/>
            </a:pPr>
            <a:r>
              <a:t>There are some 48,000 charging stations in the U.S. (AC Level II and DC fast chargers), out of which almost one third are located in California – more than 15,000.</a:t>
            </a:r>
          </a:p>
          <a:p>
            <a:pPr defTabSz="578358">
              <a:defRPr sz="5148"/>
            </a:pPr>
            <a:endParaRPr/>
          </a:p>
          <a:p>
            <a:pPr defTabSz="578358">
              <a:defRPr sz="5148"/>
            </a:pPr>
            <a:r>
              <a:t>We ARE the front of the wave!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2018…"/>
          <p:cNvSpPr txBox="1">
            <a:spLocks noGrp="1"/>
          </p:cNvSpPr>
          <p:nvPr>
            <p:ph type="ctrTitle"/>
          </p:nvPr>
        </p:nvSpPr>
        <p:spPr>
          <a:xfrm>
            <a:off x="1270000" y="491628"/>
            <a:ext cx="10464800" cy="2452590"/>
          </a:xfrm>
          <a:prstGeom prst="rect">
            <a:avLst/>
          </a:prstGeom>
        </p:spPr>
        <p:txBody>
          <a:bodyPr/>
          <a:lstStyle/>
          <a:p>
            <a:pPr defTabSz="455675">
              <a:defRPr sz="6240"/>
            </a:pPr>
            <a:r>
              <a:t>2018</a:t>
            </a:r>
          </a:p>
          <a:p>
            <a:pPr defTabSz="455675">
              <a:defRPr sz="6240"/>
            </a:pPr>
            <a:r>
              <a:t>Almost Everybody on Board</a:t>
            </a:r>
          </a:p>
        </p:txBody>
      </p:sp>
      <p:sp>
        <p:nvSpPr>
          <p:cNvPr id="135" name="Audi, BMW, Porsche, Mercedes, VW, Mini, Cadillac, Chevrolet, Chrysler, Honda, Mitsubishi,  Ford, Tesla, etc.…"/>
          <p:cNvSpPr txBox="1">
            <a:spLocks noGrp="1"/>
          </p:cNvSpPr>
          <p:nvPr>
            <p:ph type="subTitle" idx="1"/>
          </p:nvPr>
        </p:nvSpPr>
        <p:spPr>
          <a:xfrm>
            <a:off x="1270000" y="3056383"/>
            <a:ext cx="10464800" cy="595094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defTabSz="554990">
              <a:defRPr sz="3514"/>
            </a:pPr>
            <a:r>
              <a:t>Audi, BMW, Porsche, Mercedes, VW, Mini, Cadillac, Chevrolet, Chrysler, Honda, Mitsubishi,  Ford, Tesla, etc.</a:t>
            </a:r>
          </a:p>
          <a:p>
            <a:pPr defTabSz="554990">
              <a:defRPr sz="3514"/>
            </a:pPr>
            <a:endParaRPr/>
          </a:p>
          <a:p>
            <a:pPr defTabSz="554990">
              <a:defRPr sz="3514"/>
            </a:pPr>
            <a:r>
              <a:t>And prices have…DROPPED amazingly</a:t>
            </a:r>
          </a:p>
          <a:p>
            <a:pPr defTabSz="554990">
              <a:defRPr sz="3514"/>
            </a:pPr>
            <a:endParaRPr/>
          </a:p>
          <a:p>
            <a:pPr defTabSz="554990">
              <a:defRPr sz="3514"/>
            </a:pPr>
            <a:r>
              <a:t>2011 Nissan Leaf…approx. $35K for 73 miles</a:t>
            </a:r>
          </a:p>
          <a:p>
            <a:pPr defTabSz="554990">
              <a:defRPr sz="3514"/>
            </a:pPr>
            <a:r>
              <a:t>2018 Nissan Leaf…approx. $30K for 160 miles</a:t>
            </a:r>
          </a:p>
          <a:p>
            <a:pPr defTabSz="554990">
              <a:defRPr sz="3514"/>
            </a:pPr>
            <a:endParaRPr/>
          </a:p>
          <a:p>
            <a:pPr defTabSz="554990">
              <a:defRPr sz="3514"/>
            </a:pPr>
            <a:r>
              <a:t>2011 Volt…loaded $ 44.5 K for 42 miles EV</a:t>
            </a:r>
          </a:p>
          <a:p>
            <a:pPr defTabSz="554990">
              <a:defRPr sz="3514"/>
            </a:pPr>
            <a:r>
              <a:t>2018 Volt…loaded approx. $39K for 53 miles EV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Vapor or Promise"/>
          <p:cNvSpPr txBox="1">
            <a:spLocks noGrp="1"/>
          </p:cNvSpPr>
          <p:nvPr>
            <p:ph type="ctrTitle"/>
          </p:nvPr>
        </p:nvSpPr>
        <p:spPr>
          <a:xfrm>
            <a:off x="1484411" y="433734"/>
            <a:ext cx="9069289" cy="1297882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78358">
              <a:defRPr sz="7919"/>
            </a:lvl1pPr>
          </a:lstStyle>
          <a:p>
            <a:r>
              <a:t>Vapor or Promise</a:t>
            </a:r>
          </a:p>
        </p:txBody>
      </p:sp>
      <p:sp>
        <p:nvSpPr>
          <p:cNvPr id="138" name="Sonders 3 wheel, 3 passenger EV…"/>
          <p:cNvSpPr txBox="1">
            <a:spLocks noGrp="1"/>
          </p:cNvSpPr>
          <p:nvPr>
            <p:ph type="subTitle" idx="1"/>
          </p:nvPr>
        </p:nvSpPr>
        <p:spPr>
          <a:xfrm>
            <a:off x="1270000" y="2000448"/>
            <a:ext cx="10464800" cy="6839745"/>
          </a:xfrm>
          <a:prstGeom prst="rect">
            <a:avLst/>
          </a:prstGeom>
        </p:spPr>
        <p:txBody>
          <a:bodyPr/>
          <a:lstStyle/>
          <a:p>
            <a:r>
              <a:rPr dirty="0"/>
              <a:t>Sonders 3 wheel, 3 passenger EV</a:t>
            </a:r>
          </a:p>
          <a:p>
            <a:r>
              <a:rPr dirty="0"/>
              <a:t>Projected </a:t>
            </a:r>
            <a:r>
              <a:rPr lang="en-US" dirty="0" smtClean="0"/>
              <a:t>cost</a:t>
            </a:r>
            <a:r>
              <a:rPr dirty="0" smtClean="0"/>
              <a:t>:  </a:t>
            </a:r>
            <a:r>
              <a:rPr dirty="0"/>
              <a:t>$10,000</a:t>
            </a:r>
          </a:p>
          <a:p>
            <a:r>
              <a:rPr dirty="0"/>
              <a:t>Deposits of $100 taken NOW</a:t>
            </a:r>
          </a:p>
        </p:txBody>
      </p:sp>
      <p:pic>
        <p:nvPicPr>
          <p:cNvPr id="139" name="Image" descr="Image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19970" y="4225960"/>
            <a:ext cx="8164860" cy="54418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Full EV Single Car Options"/>
          <p:cNvSpPr txBox="1">
            <a:spLocks noGrp="1"/>
          </p:cNvSpPr>
          <p:nvPr>
            <p:ph type="ctrTitle"/>
          </p:nvPr>
        </p:nvSpPr>
        <p:spPr>
          <a:xfrm>
            <a:off x="1270000" y="745827"/>
            <a:ext cx="10464800" cy="1730624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Full EV Single Car Options</a:t>
            </a:r>
          </a:p>
        </p:txBody>
      </p:sp>
      <p:sp>
        <p:nvSpPr>
          <p:cNvPr id="142" name="Tonight’s Later FEAST:…"/>
          <p:cNvSpPr txBox="1">
            <a:spLocks noGrp="1"/>
          </p:cNvSpPr>
          <p:nvPr>
            <p:ph type="subTitle" idx="1"/>
          </p:nvPr>
        </p:nvSpPr>
        <p:spPr>
          <a:xfrm>
            <a:off x="1270000" y="2701726"/>
            <a:ext cx="10464800" cy="6164908"/>
          </a:xfrm>
          <a:prstGeom prst="rect">
            <a:avLst/>
          </a:prstGeom>
        </p:spPr>
        <p:txBody>
          <a:bodyPr/>
          <a:lstStyle/>
          <a:p>
            <a:r>
              <a:t>Tonight’s Later FEAST:</a:t>
            </a:r>
          </a:p>
          <a:p>
            <a:endParaRPr/>
          </a:p>
          <a:p>
            <a:r>
              <a:t>2018 Late Arrival 225+ mile range Nissan Leaf</a:t>
            </a:r>
          </a:p>
          <a:p>
            <a:endParaRPr/>
          </a:p>
          <a:p>
            <a:r>
              <a:t>2018 Chevy BOLT….238 mile EPA range</a:t>
            </a:r>
          </a:p>
          <a:p>
            <a:endParaRPr/>
          </a:p>
          <a:p>
            <a:r>
              <a:t>2018 Tesla Model 3…220-320 mile EPA range</a:t>
            </a:r>
          </a:p>
          <a:p>
            <a:endParaRPr/>
          </a:p>
          <a:p>
            <a:r>
              <a:t>With cumulative INCENTIVES all under base configurations of $26,000</a:t>
            </a:r>
          </a:p>
        </p:txBody>
      </p:sp>
    </p:spTree>
  </p:cSld>
  <p:clrMapOvr>
    <a:masterClrMapping/>
  </p:clrMapOvr>
  <p:transition xmlns:p14="http://schemas.microsoft.com/office/powerpoint/2010/main"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Honda Clarity EV Lease Deal 2018"/>
          <p:cNvSpPr txBox="1">
            <a:spLocks noGrp="1"/>
          </p:cNvSpPr>
          <p:nvPr>
            <p:ph type="ctrTitle"/>
          </p:nvPr>
        </p:nvSpPr>
        <p:spPr>
          <a:xfrm>
            <a:off x="1270000" y="631130"/>
            <a:ext cx="10464800" cy="1816895"/>
          </a:xfrm>
          <a:prstGeom prst="rect">
            <a:avLst/>
          </a:prstGeom>
        </p:spPr>
        <p:txBody>
          <a:bodyPr/>
          <a:lstStyle>
            <a:lvl1pPr defTabSz="403097">
              <a:defRPr sz="5520"/>
            </a:lvl1pPr>
          </a:lstStyle>
          <a:p>
            <a:r>
              <a:t>Honda Clarity EV Lease Deal 2018</a:t>
            </a:r>
          </a:p>
        </p:txBody>
      </p:sp>
      <p:sp>
        <p:nvSpPr>
          <p:cNvPr id="145" name="89 mile range, 5 passenger,…"/>
          <p:cNvSpPr txBox="1">
            <a:spLocks noGrp="1"/>
          </p:cNvSpPr>
          <p:nvPr>
            <p:ph type="subTitle" idx="1"/>
          </p:nvPr>
        </p:nvSpPr>
        <p:spPr>
          <a:xfrm>
            <a:off x="1270000" y="2531963"/>
            <a:ext cx="10464800" cy="6567836"/>
          </a:xfrm>
          <a:prstGeom prst="rect">
            <a:avLst/>
          </a:prstGeom>
        </p:spPr>
        <p:txBody>
          <a:bodyPr/>
          <a:lstStyle/>
          <a:p>
            <a:r>
              <a:t>89 mile range, 5 passenger, </a:t>
            </a:r>
          </a:p>
          <a:p>
            <a:r>
              <a:t>$199</a:t>
            </a:r>
          </a:p>
          <a:p>
            <a:r>
              <a:t>36-MONTH LEASE*</a:t>
            </a:r>
          </a:p>
          <a:p>
            <a:r>
              <a:t>$899 DUE AT SIGNING</a:t>
            </a:r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endParaRPr/>
          </a:p>
          <a:p>
            <a:r>
              <a:t>*plus tax and fees</a:t>
            </a:r>
          </a:p>
          <a:p>
            <a:r>
              <a:t>2011 Leaf was $2000 down, $330/mo.</a:t>
            </a:r>
          </a:p>
        </p:txBody>
      </p:sp>
      <p:pic>
        <p:nvPicPr>
          <p:cNvPr id="146" name="Image" descr="Image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686381" y="4742223"/>
            <a:ext cx="5632038" cy="285833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Picture 6" descr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0" y="2275840"/>
            <a:ext cx="13004800" cy="7261013"/>
          </a:xfrm>
          <a:prstGeom prst="rect">
            <a:avLst/>
          </a:prstGeom>
          <a:ln w="12700">
            <a:miter lim="400000"/>
          </a:ln>
        </p:spPr>
      </p:pic>
      <p:sp>
        <p:nvSpPr>
          <p:cNvPr id="143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Update on City Efforts</a:t>
            </a:r>
          </a:p>
        </p:txBody>
      </p:sp>
      <p:sp>
        <p:nvSpPr>
          <p:cNvPr id="144" name="Rectangle 7"/>
          <p:cNvSpPr/>
          <p:nvPr/>
        </p:nvSpPr>
        <p:spPr>
          <a:xfrm>
            <a:off x="0" y="2275840"/>
            <a:ext cx="13004800" cy="7261013"/>
          </a:xfrm>
          <a:prstGeom prst="rect">
            <a:avLst/>
          </a:prstGeom>
          <a:solidFill>
            <a:srgbClr val="FFFFFF">
              <a:alpha val="78824"/>
            </a:srgbClr>
          </a:solidFill>
          <a:ln w="12700">
            <a:miter lim="400000"/>
          </a:ln>
        </p:spPr>
        <p:txBody>
          <a:bodyPr lIns="65022" tIns="65023" rIns="65022" bIns="65023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5" name="Content Placeholder 2"/>
          <p:cNvSpPr txBox="1">
            <a:spLocks noGrp="1"/>
          </p:cNvSpPr>
          <p:nvPr>
            <p:ph type="body" idx="1"/>
          </p:nvPr>
        </p:nvSpPr>
        <p:spPr>
          <a:xfrm>
            <a:off x="650241" y="2275840"/>
            <a:ext cx="11704321" cy="6935893"/>
          </a:xfrm>
          <a:prstGeom prst="rect">
            <a:avLst/>
          </a:prstGeom>
        </p:spPr>
        <p:txBody>
          <a:bodyPr/>
          <a:lstStyle/>
          <a:p>
            <a:pPr marL="0" indent="0">
              <a:spcBef>
                <a:spcPts val="853"/>
              </a:spcBef>
              <a:buSzTx/>
              <a:buNone/>
              <a:defRPr sz="2800">
                <a:solidFill>
                  <a:srgbClr val="464646"/>
                </a:solidFill>
              </a:defRPr>
            </a:pPr>
            <a:r>
              <a:rPr u="sng">
                <a:solidFill>
                  <a:srgbClr val="FF8119"/>
                </a:solidFill>
                <a:uFill>
                  <a:solidFill>
                    <a:srgbClr val="FF8119"/>
                  </a:solidFill>
                </a:uFill>
                <a:hlinkClick r:id="rId3"/>
              </a:rPr>
              <a:t>www.cityofsacramento.org/ev</a:t>
            </a:r>
            <a:r>
              <a:t> </a:t>
            </a:r>
          </a:p>
          <a:p>
            <a:pPr marL="0" indent="0">
              <a:buSzTx/>
              <a:buNone/>
              <a:defRPr sz="2800">
                <a:solidFill>
                  <a:srgbClr val="464646"/>
                </a:solidFill>
              </a:defRPr>
            </a:pPr>
            <a:endParaRPr/>
          </a:p>
          <a:p>
            <a:pPr marL="0" indent="0">
              <a:spcBef>
                <a:spcPts val="569"/>
              </a:spcBef>
              <a:buSzTx/>
              <a:buNone/>
              <a:defRPr sz="2000">
                <a:solidFill>
                  <a:srgbClr val="464646"/>
                </a:solidFill>
              </a:defRPr>
            </a:pPr>
            <a:r>
              <a:t>Jennifer Venema</a:t>
            </a:r>
          </a:p>
          <a:p>
            <a:pPr marL="0" indent="0">
              <a:spcBef>
                <a:spcPts val="569"/>
              </a:spcBef>
              <a:buSzTx/>
              <a:buNone/>
              <a:defRPr sz="2000">
                <a:solidFill>
                  <a:srgbClr val="464646"/>
                </a:solidFill>
              </a:defRPr>
            </a:pPr>
            <a:r>
              <a:t>Sustainability Manager</a:t>
            </a:r>
          </a:p>
          <a:p>
            <a:pPr marL="0" indent="0">
              <a:spcBef>
                <a:spcPts val="569"/>
              </a:spcBef>
              <a:buSzTx/>
              <a:buNone/>
              <a:defRPr sz="2000">
                <a:solidFill>
                  <a:srgbClr val="464646"/>
                </a:solidFill>
              </a:defRPr>
            </a:pPr>
            <a:r>
              <a:t>Department of Public Works </a:t>
            </a:r>
          </a:p>
          <a:p>
            <a:pPr marL="0" indent="0">
              <a:spcBef>
                <a:spcPts val="569"/>
              </a:spcBef>
              <a:buSzTx/>
              <a:buNone/>
              <a:defRPr sz="2000"/>
            </a:pPr>
            <a:r>
              <a:rPr u="sng">
                <a:solidFill>
                  <a:srgbClr val="FF8119"/>
                </a:solidFill>
                <a:uFill>
                  <a:solidFill>
                    <a:srgbClr val="FF8119"/>
                  </a:solidFill>
                </a:uFill>
                <a:hlinkClick r:id="rId4"/>
              </a:rPr>
              <a:t>jvenema@cityofsacramento.org</a:t>
            </a:r>
          </a:p>
          <a:p>
            <a:pPr marL="0" indent="0">
              <a:spcBef>
                <a:spcPts val="569"/>
              </a:spcBef>
              <a:buSzTx/>
              <a:buNone/>
              <a:defRPr sz="2000">
                <a:solidFill>
                  <a:srgbClr val="464646"/>
                </a:solidFill>
              </a:defRPr>
            </a:pPr>
            <a:r>
              <a:t>916-808-1859</a:t>
            </a:r>
          </a:p>
        </p:txBody>
      </p:sp>
      <p:sp>
        <p:nvSpPr>
          <p:cNvPr id="146" name="Rectangle 9"/>
          <p:cNvSpPr/>
          <p:nvPr/>
        </p:nvSpPr>
        <p:spPr>
          <a:xfrm>
            <a:off x="10945707" y="9536854"/>
            <a:ext cx="975360" cy="65023"/>
          </a:xfrm>
          <a:prstGeom prst="rect">
            <a:avLst/>
          </a:prstGeom>
          <a:solidFill>
            <a:srgbClr val="FFFFFF"/>
          </a:solidFill>
          <a:ln w="26425">
            <a:solidFill>
              <a:srgbClr val="FFFFFF"/>
            </a:solidFill>
          </a:ln>
        </p:spPr>
        <p:txBody>
          <a:bodyPr lIns="65022" tIns="65023" rIns="65022" bIns="65023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4541850"/>
      </p:ext>
    </p:extLst>
  </p:cSld>
  <p:clrMapOvr>
    <a:masterClrMapping/>
  </p:clrMapOvr>
  <p:transition xmlns:p14="http://schemas.microsoft.com/office/powerpoint/2010/main"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1534</Words>
  <Application>Microsoft Macintosh PowerPoint</Application>
  <PresentationFormat>Custom</PresentationFormat>
  <Paragraphs>248</Paragraphs>
  <Slides>27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White</vt:lpstr>
      <vt:lpstr>10 Jan. 2018 SacEV General Meeting</vt:lpstr>
      <vt:lpstr>How Far We’ve Come</vt:lpstr>
      <vt:lpstr>2011 Nissan Leaf Chevrolet Volt</vt:lpstr>
      <vt:lpstr>Level 2 and DC Chargers</vt:lpstr>
      <vt:lpstr>2018 Almost Everybody on Board</vt:lpstr>
      <vt:lpstr>Vapor or Promise</vt:lpstr>
      <vt:lpstr>Full EV Single Car Options</vt:lpstr>
      <vt:lpstr>Honda Clarity EV Lease Deal 2018</vt:lpstr>
      <vt:lpstr>Update on City Efforts</vt:lpstr>
      <vt:lpstr>EV Strategy </vt:lpstr>
      <vt:lpstr>Framework  </vt:lpstr>
      <vt:lpstr>EV Parking Program</vt:lpstr>
      <vt:lpstr>Next Steps</vt:lpstr>
      <vt:lpstr>PowerPoint Presentation</vt:lpstr>
      <vt:lpstr>PowerPoint Presentation</vt:lpstr>
      <vt:lpstr>PowerPoint Presentation</vt:lpstr>
      <vt:lpstr>Test Drive the 2018 Bolt-EV</vt:lpstr>
      <vt:lpstr>PowerPoint Presentation</vt:lpstr>
      <vt:lpstr>PowerPoint Presentation</vt:lpstr>
      <vt:lpstr>Overview of 2018 Cadillac CT6 PLUG IN</vt:lpstr>
      <vt:lpstr>Why KUNI Chevrolet Cadillac?</vt:lpstr>
      <vt:lpstr>Thank you for your time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Jan. 2018 SacEV General Meeting</dc:title>
  <cp:lastModifiedBy>D L</cp:lastModifiedBy>
  <cp:revision>5</cp:revision>
  <dcterms:modified xsi:type="dcterms:W3CDTF">2018-01-13T17:35:02Z</dcterms:modified>
</cp:coreProperties>
</file>